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329" r:id="rId2"/>
    <p:sldId id="445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47" r:id="rId11"/>
    <p:sldId id="401" r:id="rId12"/>
    <p:sldId id="419" r:id="rId13"/>
    <p:sldId id="420" r:id="rId14"/>
    <p:sldId id="404" r:id="rId15"/>
    <p:sldId id="405" r:id="rId16"/>
    <p:sldId id="406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40" r:id="rId25"/>
    <p:sldId id="421" r:id="rId26"/>
    <p:sldId id="422" r:id="rId27"/>
    <p:sldId id="444" r:id="rId28"/>
    <p:sldId id="424" r:id="rId29"/>
    <p:sldId id="426" r:id="rId30"/>
    <p:sldId id="429" r:id="rId31"/>
    <p:sldId id="428" r:id="rId32"/>
    <p:sldId id="430" r:id="rId33"/>
    <p:sldId id="432" r:id="rId34"/>
    <p:sldId id="431" r:id="rId35"/>
    <p:sldId id="433" r:id="rId36"/>
    <p:sldId id="448" r:id="rId37"/>
    <p:sldId id="449" r:id="rId38"/>
    <p:sldId id="435" r:id="rId39"/>
    <p:sldId id="450" r:id="rId40"/>
    <p:sldId id="434" r:id="rId41"/>
    <p:sldId id="442" r:id="rId42"/>
    <p:sldId id="438" r:id="rId43"/>
    <p:sldId id="439" r:id="rId44"/>
    <p:sldId id="436" r:id="rId45"/>
    <p:sldId id="451" r:id="rId46"/>
    <p:sldId id="452" r:id="rId47"/>
    <p:sldId id="453" r:id="rId48"/>
    <p:sldId id="423" r:id="rId49"/>
    <p:sldId id="454" r:id="rId50"/>
  </p:sldIdLst>
  <p:sldSz cx="9144000" cy="6858000" type="screen4x3"/>
  <p:notesSz cx="6834188" cy="99790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00"/>
    <a:srgbClr val="E2F2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EFEB5-28A2-4AA4-A443-E618BED4EAC9}" type="datetimeFigureOut">
              <a:rPr lang="th-TH"/>
              <a:pPr>
                <a:defRPr/>
              </a:pPr>
              <a:t>17/04/58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D1709D2-E063-4F0A-BC8D-0D564DD1BC6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DED22-8337-4B25-A384-8A61073ECF0F}" type="slidenum">
              <a:rPr lang="en-US" smtClean="0">
                <a:latin typeface="Arial" charset="0"/>
              </a:rPr>
              <a:pPr/>
              <a:t>10</a:t>
            </a:fld>
            <a:endParaRPr lang="th-TH" smtClean="0">
              <a:latin typeface="Arial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665CE7-0619-4506-81B0-B1E266423805}" type="slidenum">
              <a:rPr lang="en-US" smtClean="0">
                <a:latin typeface="Arial" charset="0"/>
              </a:rPr>
              <a:pPr/>
              <a:t>14</a:t>
            </a:fld>
            <a:endParaRPr lang="th-TH" smtClean="0">
              <a:latin typeface="Arial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740275"/>
            <a:ext cx="5011738" cy="4491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600" b="1" u="sng" smtClean="0">
                <a:cs typeface="Cordia New" pitchFamily="34" charset="-34"/>
              </a:rPr>
              <a:t>gateway</a:t>
            </a:r>
            <a:endParaRPr lang="en-AU" sz="1600" smtClean="0">
              <a:cs typeface="Cordia New" pitchFamily="34" charset="-34"/>
            </a:endParaRPr>
          </a:p>
          <a:p>
            <a:pPr lvl="1"/>
            <a:r>
              <a:rPr lang="en-AU" sz="1600" smtClean="0">
                <a:cs typeface="Cordia New" pitchFamily="34" charset="-34"/>
              </a:rPr>
              <a:t>ซอฟแวร์ที่ใช้ในการเชื่อมต่อเครือข่ายคอมพิวเตอร์สองระบบที่ใช้โปรโตคอลต่างกันเข้าด้วยกัน ทำให้คอมพิวเตอร์ในเครือข่ายทั้งสองระบบสามารถติดต่อสื่อสารและส่งผ่านข้อมูลระหว่างกันได้ โดยข้อมูลที่ส่งผ่านระหว่างกันจะผ่านกลไกของ </a:t>
            </a:r>
            <a:r>
              <a:rPr lang="en-US" sz="1600" smtClean="0">
                <a:cs typeface="Cordia New" pitchFamily="34" charset="-34"/>
              </a:rPr>
              <a:t>gateway</a:t>
            </a:r>
            <a:r>
              <a:rPr lang="en-AU" sz="1600" smtClean="0">
                <a:cs typeface="Cordia New" pitchFamily="34" charset="-34"/>
              </a:rPr>
              <a:t> นี้ เพื่อแปลงให้อยู่ในรูปแบบที่โปรโตคอลของเครือข่ายอีกฝั่งหนึ่งสามารถเข้าใจได้ </a:t>
            </a:r>
            <a:r>
              <a:rPr lang="en-US" sz="1600" smtClean="0">
                <a:cs typeface="Cordia New" pitchFamily="34" charset="-34"/>
              </a:rPr>
              <a:t>(protocol compatible form) </a:t>
            </a:r>
            <a:r>
              <a:rPr lang="en-AU" sz="1600" smtClean="0">
                <a:cs typeface="Cordia New" pitchFamily="34" charset="-34"/>
              </a:rPr>
              <a:t>ก่อนจะส่งต่อไป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A0FE5-5742-4F7F-8EA7-7532C6987BAA}" type="slidenum">
              <a:rPr lang="en-US" smtClean="0">
                <a:latin typeface="Arial" charset="0"/>
              </a:rPr>
              <a:pPr/>
              <a:t>36</a:t>
            </a:fld>
            <a:endParaRPr lang="th-TH" smtClean="0">
              <a:latin typeface="Arial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8804A-9952-4047-AAF6-AE28D75D74D0}" type="slidenum">
              <a:rPr lang="en-US" smtClean="0">
                <a:latin typeface="Arial" charset="0"/>
              </a:rPr>
              <a:pPr/>
              <a:t>37</a:t>
            </a:fld>
            <a:endParaRPr lang="th-TH" smtClean="0">
              <a:latin typeface="Arial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4618F7-7BF4-42FC-B215-39C4554136D3}" type="slidenum">
              <a:rPr lang="en-US" smtClean="0">
                <a:latin typeface="Arial" charset="0"/>
              </a:rPr>
              <a:pPr/>
              <a:t>45</a:t>
            </a:fld>
            <a:endParaRPr lang="th-TH" smtClean="0">
              <a:latin typeface="Arial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38AFA2-84C3-4E10-93A8-3511236FF848}" type="slidenum">
              <a:rPr lang="en-US" smtClean="0">
                <a:latin typeface="Arial" charset="0"/>
              </a:rPr>
              <a:pPr/>
              <a:t>46</a:t>
            </a:fld>
            <a:endParaRPr lang="th-TH" smtClean="0">
              <a:latin typeface="Arial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DA1DB6-7318-4FF2-9FA5-26DAAEAF9C7B}" type="slidenum">
              <a:rPr lang="en-US" smtClean="0">
                <a:latin typeface="Arial" charset="0"/>
              </a:rPr>
              <a:pPr/>
              <a:t>47</a:t>
            </a:fld>
            <a:endParaRPr lang="th-TH" smtClean="0">
              <a:latin typeface="Arial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9098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9" name="Rectangle 7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1" name="Oval 9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pitchFamily="34" charset="0"/>
                </a:endParaRPr>
              </a:p>
            </p:txBody>
          </p:sp>
        </p:grpSp>
      </p:grpSp>
      <p:sp>
        <p:nvSpPr>
          <p:cNvPr id="13" name="Rectangle 11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ko-KR" sz="280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267200" y="52578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Arial" pitchFamily="34" charset="0"/>
              </a:rPr>
              <a:t>Company</a:t>
            </a:r>
          </a:p>
          <a:p>
            <a:pPr>
              <a:defRPr/>
            </a:pPr>
            <a:r>
              <a:rPr lang="en-US" sz="2600" b="1">
                <a:latin typeface="Arial" pitchFamily="34" charset="0"/>
              </a:rPr>
              <a:t>LOGO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692150"/>
            <a:ext cx="6731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92150"/>
            <a:ext cx="708025" cy="811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692150"/>
            <a:ext cx="676275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3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6858000" cy="6858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E0EF22-C666-4A87-A22E-B3E52A59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2F7E-2A04-4124-8C24-757FA11E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85D4-1AD7-4429-82B4-EF57899D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60813"/>
            <a:ext cx="4038600" cy="24368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FF92-79F8-4198-B50D-F9FD43EA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3960813"/>
            <a:ext cx="8229600" cy="24368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507C-7099-48D6-9888-36407596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ชื่อเรื่องและเนื้อหา 2 ส่วนเหนือ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half" idx="3"/>
          </p:nvPr>
        </p:nvSpPr>
        <p:spPr>
          <a:xfrm>
            <a:off x="457200" y="3960813"/>
            <a:ext cx="8229600" cy="24368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7A6C-F24A-4134-A2EC-DD354046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368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57200" y="3960813"/>
            <a:ext cx="4038600" cy="24368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8200" y="3960813"/>
            <a:ext cx="4038600" cy="24368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64B7-A3AC-4B44-8443-7BFC2787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7A8AA-AD2E-4476-8FBA-7E0CAAF7185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D3B1-F910-4A9F-BCB8-90A966A1AE7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ชื่อเรื่อง เนื้อหา 2 ส่วน และ 1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BC09-3095-4DFB-B152-74BFBEBBC0B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_commerce_robert_rud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3319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0D65-7959-402E-BF7E-C601CF76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1413-587A-4DB1-AAE8-FE718D20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0EDC-294F-4744-AAA2-D395A5BD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A320-E5F6-4902-BA49-B08CC38E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e_commerce_robert_rud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3319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6E1A-1347-4394-A776-8DA19C35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e_commerce_robert_rud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3319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901A-E185-4A0B-956D-89D1564C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AE5-F762-403E-9E43-3CBC9AAA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7A21-192A-4EC8-9F5F-7B3977D27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0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gray">
            <a:xfrm>
              <a:off x="1104" y="240"/>
              <a:ext cx="446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pitchFamily="34" charset="0"/>
              </a:endParaRPr>
            </a:p>
          </p:txBody>
        </p:sp>
        <p:grpSp>
          <p:nvGrpSpPr>
            <p:cNvPr id="3085" name="Group 7"/>
            <p:cNvGrpSpPr>
              <a:grpSpLocks/>
            </p:cNvGrpSpPr>
            <p:nvPr userDrawn="1"/>
          </p:nvGrpSpPr>
          <p:grpSpPr bwMode="auto">
            <a:xfrm>
              <a:off x="0" y="656"/>
              <a:ext cx="5760" cy="96"/>
              <a:chOff x="0" y="672"/>
              <a:chExt cx="5760" cy="96"/>
            </a:xfrm>
          </p:grpSpPr>
          <p:sp>
            <p:nvSpPr>
              <p:cNvPr id="11272" name="Line 8"/>
              <p:cNvSpPr>
                <a:spLocks noChangeShapeType="1"/>
              </p:cNvSpPr>
              <p:nvPr userDrawn="1"/>
            </p:nvSpPr>
            <p:spPr bwMode="gray">
              <a:xfrm>
                <a:off x="0" y="67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th-TH">
                  <a:latin typeface="Arial" pitchFamily="34" charset="0"/>
                </a:endParaRPr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gray">
              <a:xfrm>
                <a:off x="0" y="672"/>
                <a:ext cx="1104" cy="9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pitchFamily="34" charset="0"/>
                </a:endParaRPr>
              </a:p>
            </p:txBody>
          </p:sp>
        </p:grpSp>
      </p:grpSp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480FF8A-AA63-4574-92D5-9A176062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white">
          <a:xfrm>
            <a:off x="304800" y="257175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pitchFamily="34" charset="0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28" r:id="rId3"/>
    <p:sldLayoutId id="2147483829" r:id="rId4"/>
    <p:sldLayoutId id="2147483830" r:id="rId5"/>
    <p:sldLayoutId id="2147483841" r:id="rId6"/>
    <p:sldLayoutId id="2147483842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43" r:id="rId16"/>
    <p:sldLayoutId id="2147483844" r:id="rId17"/>
    <p:sldLayoutId id="2147483845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epaymentclub.com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erservice.co.th/ticketnet/data/outlet.asp?cus_firstname=&amp;cus_lastname=&amp;auser_id=&amp;customer_id=&amp;acct_no=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e-commerc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00313"/>
            <a:ext cx="53213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3500438"/>
            <a:ext cx="4932363" cy="538162"/>
          </a:xfrm>
        </p:spPr>
        <p:txBody>
          <a:bodyPr/>
          <a:lstStyle/>
          <a:p>
            <a:pPr eaLnBrk="1" hangingPunct="1">
              <a:defRPr/>
            </a:pPr>
            <a:r>
              <a:rPr lang="en-AU" sz="4800" dirty="0" smtClean="0">
                <a:solidFill>
                  <a:srgbClr val="0033CC"/>
                </a:solidFill>
                <a:latin typeface="Angsana New" pitchFamily="18" charset="-34"/>
              </a:rPr>
              <a:t>Electronic Payment System </a:t>
            </a:r>
            <a:r>
              <a:rPr lang="th-TH" sz="48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8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8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dirty="0" smtClean="0">
                <a:solidFill>
                  <a:srgbClr val="0033CC"/>
                </a:solidFill>
                <a:latin typeface="Angsana New" pitchFamily="18" charset="-34"/>
              </a:rPr>
              <a:t>การชำระเงินผ่านระบบอิเล็กทรอนิกส์</a:t>
            </a:r>
            <a:r>
              <a:rPr lang="en-AU" sz="4800" dirty="0" smtClean="0">
                <a:solidFill>
                  <a:srgbClr val="0033CC"/>
                </a:solidFill>
                <a:latin typeface="Angsana New" pitchFamily="18" charset="-34"/>
              </a:rPr>
              <a:t> </a:t>
            </a:r>
            <a:endParaRPr lang="th-TH" sz="48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963613"/>
            <a:ext cx="5329238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sz="3600" b="1">
                <a:solidFill>
                  <a:schemeClr val="bg1"/>
                </a:solidFill>
              </a:rPr>
              <a:t>Electronic Commerce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126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91ACE-A174-48FD-875A-51C86659E53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323975"/>
            <a:ext cx="6858000" cy="533400"/>
          </a:xfrm>
        </p:spPr>
        <p:txBody>
          <a:bodyPr/>
          <a:lstStyle/>
          <a:p>
            <a:pPr marL="571500" indent="-571500">
              <a:spcBef>
                <a:spcPct val="20000"/>
              </a:spcBef>
            </a:pP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2. บริการโอนเงินผ่านทางธนาคาร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16113"/>
            <a:ext cx="8229600" cy="4210050"/>
          </a:xfrm>
        </p:spPr>
        <p:txBody>
          <a:bodyPr/>
          <a:lstStyle/>
          <a:p>
            <a:pPr>
              <a:buFontTx/>
              <a:buNone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การยืนยันการชำระเงิน</a:t>
            </a:r>
            <a:endParaRPr lang="en-US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ส่งใบสลิปการโอนเงินให้ร้านค้า</a:t>
            </a:r>
          </a:p>
          <a:p>
            <a:pPr lvl="1"/>
            <a:r>
              <a:rPr lang="th-TH" smtClean="0">
                <a:latin typeface="Angsana New" pitchFamily="18" charset="-34"/>
                <a:cs typeface="Angsana New" pitchFamily="18" charset="-34"/>
              </a:rPr>
              <a:t>ทางแฟกซ์ หรือ ทาง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EMail</a:t>
            </a:r>
            <a:endParaRPr lang="th-TH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การเช็กยอดการโอนเงินว่าโอนมาจริง</a:t>
            </a:r>
          </a:p>
          <a:p>
            <a:pPr lvl="1"/>
            <a:r>
              <a:rPr lang="th-TH" smtClean="0">
                <a:latin typeface="Angsana New" pitchFamily="18" charset="-34"/>
                <a:cs typeface="Angsana New" pitchFamily="18" charset="-34"/>
              </a:rPr>
              <a:t>ผ่านทาง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E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Banking</a:t>
            </a:r>
          </a:p>
          <a:p>
            <a:pPr lvl="1"/>
            <a:r>
              <a:rPr lang="en-US" smtClean="0">
                <a:latin typeface="Angsana New" pitchFamily="18" charset="-34"/>
                <a:cs typeface="Angsana New" pitchFamily="18" charset="-34"/>
              </a:rPr>
              <a:t>Phone Banking </a:t>
            </a:r>
            <a:endParaRPr lang="th-TH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2286000"/>
            <a:ext cx="2414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190500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h-TH" sz="4000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การชำระเงินของพาณิชย์อิเล็กทรอนิกส์</a:t>
            </a:r>
            <a:endParaRPr lang="th-TH" sz="40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27323-A8AA-4A3A-96EE-027091D7177B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3. บริการชำระค่าใช้จ่ายผ่านบัตรเครดิต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เป็นบริการที่ได้รับความนิยมสูงสุด สะดวก รวดเร็ว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สามารถชำระเงินด้วยบัตรแทนการชำระด้วยเงินสดได้ โดยค่าของสินค้าจะถูกหักจากยอดคงเหลือของบัตรเครดิต</a:t>
            </a:r>
            <a:endParaRPr lang="en-AU" sz="28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sz="2800" dirty="0">
                <a:latin typeface="Angsana New" pitchFamily="18" charset="-34"/>
              </a:rPr>
              <a:t>ใช้บัตรเครดิตในระบบเดิมต่อเชื่อมเข้ากับระบบอนุมัติวงเงินผ่านทางเครือข่ายอินเตอร์เน็ต 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โดยวงเงินขึ้นอยู่กับข้อตกลงของสถาบันทางการเงิน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มีการพัฒนาระบบความปลอดภัยที่เรียกว่า </a:t>
            </a:r>
            <a:r>
              <a:rPr lang="en-US" sz="2800" dirty="0">
                <a:latin typeface="Angsana New" pitchFamily="18" charset="-34"/>
              </a:rPr>
              <a:t>SET (Secure Electronic Transaction)</a:t>
            </a:r>
            <a:endParaRPr lang="th-TH" sz="28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ผู้ประกอบการต้องจดทะเบียนรูปแบบบริษัทหรือนิติบุคคลไม่น้อยกว่า 1 ปี ทุนจดทะเบียนไม่ต่ำกว่า 1,000,000 บาท และวางเงินค้ำประกันไม่ต่ำกว่า 50,000 ถึง 200,000 บาท</a:t>
            </a:r>
            <a:endParaRPr lang="en-AU" sz="28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412DA-9B48-4318-A8F5-143A88E74D9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การชำระเงินผ่านบัตรเครดิตออนไลน์ทำงานอย่างไร</a:t>
            </a:r>
            <a:r>
              <a:rPr lang="en-US" sz="3600" kern="0" dirty="0">
                <a:latin typeface="Angsana New" pitchFamily="18" charset="-34"/>
              </a:rPr>
              <a:t>?</a:t>
            </a:r>
            <a:endParaRPr lang="th-TH" sz="3600" kern="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1. เมื่อการสั่งซื้อสินค้า และใช้บัตรเครดิต ระบบจะ</a:t>
            </a:r>
            <a:r>
              <a:rPr lang="en-AU" sz="2800" dirty="0" err="1">
                <a:latin typeface="Angsana New" pitchFamily="18" charset="-34"/>
              </a:rPr>
              <a:t>ส่งข้อมูลการสั่งซื้อ</a:t>
            </a:r>
            <a:r>
              <a:rPr lang="en-AU" sz="2800" dirty="0">
                <a:latin typeface="Angsana New" pitchFamily="18" charset="-34"/>
              </a:rPr>
              <a:t>  </a:t>
            </a:r>
            <a:r>
              <a:rPr lang="en-AU" sz="2800" dirty="0" err="1">
                <a:latin typeface="Angsana New" pitchFamily="18" charset="-34"/>
              </a:rPr>
              <a:t>และข้อมูลของผู้ถือบัตร</a:t>
            </a:r>
            <a:r>
              <a:rPr lang="th-TH" sz="2800" dirty="0">
                <a:latin typeface="Angsana New" pitchFamily="18" charset="-34"/>
              </a:rPr>
              <a:t> ได้แก่ เลขบัตรเครดิต ตัวเลขหลังบัตรเครดิต(</a:t>
            </a:r>
            <a:r>
              <a:rPr lang="en-US" sz="2800" dirty="0">
                <a:latin typeface="Angsana New" pitchFamily="18" charset="-34"/>
              </a:rPr>
              <a:t>CVC Card Verify Code</a:t>
            </a:r>
            <a:r>
              <a:rPr lang="th-TH" sz="2800" dirty="0">
                <a:latin typeface="Angsana New" pitchFamily="18" charset="-34"/>
              </a:rPr>
              <a:t>) </a:t>
            </a:r>
            <a:r>
              <a:rPr lang="en-AU" sz="2800" dirty="0" err="1">
                <a:latin typeface="Angsana New" pitchFamily="18" charset="-34"/>
              </a:rPr>
              <a:t>ไปตรวจสอบ</a:t>
            </a:r>
            <a:r>
              <a:rPr lang="th-TH" sz="2800" dirty="0">
                <a:latin typeface="Angsana New" pitchFamily="18" charset="-34"/>
              </a:rPr>
              <a:t>ยังธนาคารที่เป็นผู้ออกบัตรเครดิตเพื่อตรวจสอบข้อมูล และวงเงิน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2. หากวงเงินเพียงพอ ธนาคารลูกค้าจะตัดเงินออกจากวงเงินลูกค้า และแจ้งกลับมายังธนาคารของร้านค้าว่าอนุมัติ และทำรายการ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3. ธนาคารของร้านค้าจะส่งข้อมูลแจ้งกลับไปยังหน้าจอลูกค้าว่าเงินได้ถูกชำระและตัดเงินไปเรียบร้อยแล้ว แต่หากเกิดความผิดพลาด จะแจ้งว่าวงเงินไม่พอหรือบัตรผิด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3600" kern="0" dirty="0">
              <a:latin typeface="Angsana New" pitchFamily="18" charset="-34"/>
            </a:endParaRPr>
          </a:p>
        </p:txBody>
      </p:sp>
      <p:sp>
        <p:nvSpPr>
          <p:cNvPr id="2253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1BE961-456B-4A6F-8EB7-C0CAD6B55610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การชำระเงินผ่านบัตรเครดิตออนไลน์ทำงานอย่างไร</a:t>
            </a:r>
            <a:r>
              <a:rPr lang="en-US" sz="3600" kern="0" dirty="0">
                <a:latin typeface="Angsana New" pitchFamily="18" charset="-34"/>
              </a:rPr>
              <a:t>? (</a:t>
            </a:r>
            <a:r>
              <a:rPr lang="th-TH" sz="3600" kern="0" dirty="0">
                <a:latin typeface="Angsana New" pitchFamily="18" charset="-34"/>
              </a:rPr>
              <a:t>ต่อ)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ngsana New" pitchFamily="18" charset="-34"/>
              </a:rPr>
              <a:t>4. หลังจากตัดเงินจากบัตรเครดิตลูกค้าแล้ว ธนาคารจะโอนเงินเข้าบัญชีร้านค้าทันที</a:t>
            </a:r>
            <a:endParaRPr lang="th-TH" sz="3200" dirty="0">
              <a:latin typeface="Arial" pitchFamily="34" charset="0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rial" pitchFamily="34" charset="0"/>
              </a:rPr>
              <a:t>5. สิ้นเดือน ลูกค้าจะได้รับใบเรียกเก็บเงินของบัตรเครดิตที่ได้ใช้ชำระเงินในเว็บไซต์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rial" pitchFamily="34" charset="0"/>
              </a:rPr>
              <a:t>6. ลูกค้าชำระเงินค่าสินค้าตามใบเรียกเก็บเงินของบัตรเครดิตกลับมายังธนาคารเจ้าของบัตรเครดิต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3600" kern="0" dirty="0">
              <a:latin typeface="Angsana New" pitchFamily="18" charset="-34"/>
            </a:endParaRPr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C963A7-4D3F-43FA-862F-B045557A3F59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142875"/>
            <a:ext cx="7162800" cy="1143000"/>
          </a:xfrm>
        </p:spPr>
        <p:txBody>
          <a:bodyPr/>
          <a:lstStyle/>
          <a:p>
            <a:r>
              <a:rPr lang="th-TH" smtClean="0">
                <a:solidFill>
                  <a:srgbClr val="003399"/>
                </a:solidFill>
                <a:latin typeface="Angsana New" pitchFamily="18" charset="-34"/>
              </a:rPr>
              <a:t>ขบวนการชำระเงินด้วยบัตรเครดิตบนอินเทอร์เน็ต</a:t>
            </a:r>
            <a:endParaRPr lang="en-US" smtClean="0">
              <a:solidFill>
                <a:srgbClr val="003399"/>
              </a:solidFill>
              <a:latin typeface="Angsana New" pitchFamily="18" charset="-34"/>
            </a:endParaRPr>
          </a:p>
        </p:txBody>
      </p:sp>
      <p:grpSp>
        <p:nvGrpSpPr>
          <p:cNvPr id="1034" name="Group 3"/>
          <p:cNvGrpSpPr>
            <a:grpSpLocks/>
          </p:cNvGrpSpPr>
          <p:nvPr/>
        </p:nvGrpSpPr>
        <p:grpSpPr bwMode="auto">
          <a:xfrm>
            <a:off x="371475" y="1357313"/>
            <a:ext cx="8628063" cy="5384800"/>
            <a:chOff x="528" y="775"/>
            <a:chExt cx="5435" cy="3392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28" y="1008"/>
            <a:ext cx="753" cy="752"/>
          </p:xfrm>
          <a:graphic>
            <a:graphicData uri="http://schemas.openxmlformats.org/presentationml/2006/ole">
              <p:oleObj spid="_x0000_s1026" name="Clip" r:id="rId4" imgW="8322840" imgH="8315640" progId="MS_ClipArt_Gallery.2">
                <p:embed/>
              </p:oleObj>
            </a:graphicData>
          </a:graphic>
        </p:graphicFrame>
        <p:sp>
          <p:nvSpPr>
            <p:cNvPr id="1039" name="Text Box 5"/>
            <p:cNvSpPr txBox="1">
              <a:spLocks noChangeArrowheads="1"/>
            </p:cNvSpPr>
            <p:nvPr/>
          </p:nvSpPr>
          <p:spPr bwMode="auto">
            <a:xfrm>
              <a:off x="699" y="1675"/>
              <a:ext cx="4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1040" name="Text Box 7"/>
            <p:cNvSpPr txBox="1">
              <a:spLocks noChangeArrowheads="1"/>
            </p:cNvSpPr>
            <p:nvPr/>
          </p:nvSpPr>
          <p:spPr bwMode="auto">
            <a:xfrm>
              <a:off x="1824" y="775"/>
              <a:ext cx="11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2800">
                  <a:latin typeface="Angsana New" pitchFamily="18" charset="-34"/>
                </a:rPr>
                <a:t>ร้านค้า</a:t>
              </a:r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3168" y="1344"/>
              <a:ext cx="91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Angsana New" pitchFamily="18" charset="-34"/>
                </a:rPr>
                <a:t>Gateway</a:t>
              </a:r>
            </a:p>
          </p:txBody>
        </p:sp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4464" y="1056"/>
            <a:ext cx="812" cy="1005"/>
          </p:xfrm>
          <a:graphic>
            <a:graphicData uri="http://schemas.openxmlformats.org/presentationml/2006/ole">
              <p:oleObj spid="_x0000_s1027" name="Clip" r:id="rId5" imgW="2826720" imgH="3497040" progId="MS_ClipArt_Gallery.2">
                <p:embed/>
              </p:oleObj>
            </a:graphicData>
          </a:graphic>
        </p:graphicFrame>
        <p:sp>
          <p:nvSpPr>
            <p:cNvPr id="1042" name="Text Box 10"/>
            <p:cNvSpPr txBox="1">
              <a:spLocks noChangeArrowheads="1"/>
            </p:cNvSpPr>
            <p:nvPr/>
          </p:nvSpPr>
          <p:spPr bwMode="auto">
            <a:xfrm>
              <a:off x="4299" y="1990"/>
              <a:ext cx="1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latin typeface="Angsana New" pitchFamily="18" charset="-34"/>
                </a:rPr>
                <a:t>ธนาคารที่ร้านค้าใช้บริการ</a:t>
              </a:r>
              <a:endParaRPr lang="en-US" sz="2800">
                <a:latin typeface="Angsana New" pitchFamily="18" charset="-34"/>
              </a:endParaRPr>
            </a:p>
          </p:txBody>
        </p:sp>
        <p:sp>
          <p:nvSpPr>
            <p:cNvPr id="1043" name="Text Box 11"/>
            <p:cNvSpPr txBox="1">
              <a:spLocks noChangeArrowheads="1"/>
            </p:cNvSpPr>
            <p:nvPr/>
          </p:nvSpPr>
          <p:spPr bwMode="auto">
            <a:xfrm>
              <a:off x="3900" y="3600"/>
              <a:ext cx="13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latin typeface="Angsana New" pitchFamily="18" charset="-34"/>
                </a:rPr>
                <a:t>เครือข่ายของธนาคาร</a:t>
              </a:r>
              <a:endParaRPr lang="en-US" sz="2800">
                <a:latin typeface="Angsana New" pitchFamily="18" charset="-34"/>
              </a:endParaRPr>
            </a:p>
          </p:txBody>
        </p:sp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1536" y="2976"/>
            <a:ext cx="812" cy="1005"/>
          </p:xfrm>
          <a:graphic>
            <a:graphicData uri="http://schemas.openxmlformats.org/presentationml/2006/ole">
              <p:oleObj spid="_x0000_s1028" name="Clip" r:id="rId6" imgW="2826720" imgH="3497040" progId="MS_ClipArt_Gallery.2">
                <p:embed/>
              </p:oleObj>
            </a:graphicData>
          </a:graphic>
        </p:graphicFrame>
        <p:sp>
          <p:nvSpPr>
            <p:cNvPr id="1044" name="Text Box 13"/>
            <p:cNvSpPr txBox="1">
              <a:spLocks noChangeArrowheads="1"/>
            </p:cNvSpPr>
            <p:nvPr/>
          </p:nvSpPr>
          <p:spPr bwMode="auto">
            <a:xfrm>
              <a:off x="864" y="3840"/>
              <a:ext cx="16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Angsana New" pitchFamily="18" charset="-34"/>
                </a:rPr>
                <a:t>ธนาคาร</a:t>
              </a:r>
              <a:r>
                <a:rPr lang="th-TH" sz="2800">
                  <a:latin typeface="Angsana New" pitchFamily="18" charset="-34"/>
                </a:rPr>
                <a:t>เจ้าของบัตร</a:t>
              </a:r>
              <a:r>
                <a:rPr lang="en-US" sz="2800">
                  <a:latin typeface="Angsana New" pitchFamily="18" charset="-34"/>
                </a:rPr>
                <a:t>ลูกค้า</a:t>
              </a: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/>
          </p:nvGraphicFramePr>
          <p:xfrm>
            <a:off x="4033" y="2640"/>
            <a:ext cx="665" cy="750"/>
          </p:xfrm>
          <a:graphic>
            <a:graphicData uri="http://schemas.openxmlformats.org/presentationml/2006/ole">
              <p:oleObj spid="_x0000_s1029" name="VISIO" r:id="rId7" imgW="1056600" imgH="1190880" progId="Visio.Drawing.4">
                <p:embed/>
              </p:oleObj>
            </a:graphicData>
          </a:graphic>
        </p:graphicFrame>
        <p:graphicFrame>
          <p:nvGraphicFramePr>
            <p:cNvPr id="1030" name="Object 7"/>
            <p:cNvGraphicFramePr>
              <a:graphicFrameLocks noChangeAspect="1"/>
            </p:cNvGraphicFramePr>
            <p:nvPr/>
          </p:nvGraphicFramePr>
          <p:xfrm>
            <a:off x="4129" y="2736"/>
            <a:ext cx="665" cy="750"/>
          </p:xfrm>
          <a:graphic>
            <a:graphicData uri="http://schemas.openxmlformats.org/presentationml/2006/ole">
              <p:oleObj spid="_x0000_s1030" name="VISIO" r:id="rId8" imgW="1056600" imgH="1190880" progId="Visio.Drawing.4">
                <p:embed/>
              </p:oleObj>
            </a:graphicData>
          </a:graphic>
        </p:graphicFrame>
        <p:graphicFrame>
          <p:nvGraphicFramePr>
            <p:cNvPr id="1031" name="Object 8"/>
            <p:cNvGraphicFramePr>
              <a:graphicFrameLocks noChangeAspect="1"/>
            </p:cNvGraphicFramePr>
            <p:nvPr/>
          </p:nvGraphicFramePr>
          <p:xfrm>
            <a:off x="4225" y="2832"/>
            <a:ext cx="665" cy="750"/>
          </p:xfrm>
          <a:graphic>
            <a:graphicData uri="http://schemas.openxmlformats.org/presentationml/2006/ole">
              <p:oleObj spid="_x0000_s1031" name="VISIO" r:id="rId9" imgW="1056600" imgH="1190880" progId="Visio.Drawing.4">
                <p:embed/>
              </p:oleObj>
            </a:graphicData>
          </a:graphic>
        </p:graphicFrame>
        <p:graphicFrame>
          <p:nvGraphicFramePr>
            <p:cNvPr id="1032" name="Object 9"/>
            <p:cNvGraphicFramePr>
              <a:graphicFrameLocks noChangeAspect="1"/>
            </p:cNvGraphicFramePr>
            <p:nvPr/>
          </p:nvGraphicFramePr>
          <p:xfrm>
            <a:off x="4321" y="2928"/>
            <a:ext cx="665" cy="750"/>
          </p:xfrm>
          <a:graphic>
            <a:graphicData uri="http://schemas.openxmlformats.org/presentationml/2006/ole">
              <p:oleObj spid="_x0000_s1032" name="VISIO" r:id="rId10" imgW="1056600" imgH="1190880" progId="Visio.Drawing.4">
                <p:embed/>
              </p:oleObj>
            </a:graphicData>
          </a:graphic>
        </p:graphicFrame>
        <p:sp>
          <p:nvSpPr>
            <p:cNvPr id="1045" name="Line 18"/>
            <p:cNvSpPr>
              <a:spLocks noChangeShapeType="1"/>
            </p:cNvSpPr>
            <p:nvPr/>
          </p:nvSpPr>
          <p:spPr bwMode="auto">
            <a:xfrm>
              <a:off x="1296" y="1632"/>
              <a:ext cx="52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9"/>
            <p:cNvSpPr>
              <a:spLocks noChangeShapeType="1"/>
            </p:cNvSpPr>
            <p:nvPr/>
          </p:nvSpPr>
          <p:spPr bwMode="auto">
            <a:xfrm>
              <a:off x="2784" y="1536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0"/>
            <p:cNvSpPr>
              <a:spLocks noChangeShapeType="1"/>
            </p:cNvSpPr>
            <p:nvPr/>
          </p:nvSpPr>
          <p:spPr bwMode="auto">
            <a:xfrm>
              <a:off x="4128" y="1536"/>
              <a:ext cx="28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1"/>
            <p:cNvSpPr>
              <a:spLocks noChangeShapeType="1"/>
            </p:cNvSpPr>
            <p:nvPr/>
          </p:nvSpPr>
          <p:spPr bwMode="auto">
            <a:xfrm flipH="1">
              <a:off x="4839" y="2260"/>
              <a:ext cx="240" cy="76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2"/>
            <p:cNvSpPr>
              <a:spLocks noChangeShapeType="1"/>
            </p:cNvSpPr>
            <p:nvPr/>
          </p:nvSpPr>
          <p:spPr bwMode="auto">
            <a:xfrm flipH="1">
              <a:off x="2496" y="3360"/>
              <a:ext cx="163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25"/>
            <p:cNvSpPr>
              <a:spLocks/>
            </p:cNvSpPr>
            <p:nvPr/>
          </p:nvSpPr>
          <p:spPr bwMode="auto">
            <a:xfrm>
              <a:off x="864" y="1872"/>
              <a:ext cx="576" cy="1568"/>
            </a:xfrm>
            <a:custGeom>
              <a:avLst/>
              <a:gdLst>
                <a:gd name="T0" fmla="*/ 1024 w 432"/>
                <a:gd name="T1" fmla="*/ 3160 h 1088"/>
                <a:gd name="T2" fmla="*/ 341 w 432"/>
                <a:gd name="T3" fmla="*/ 2730 h 1088"/>
                <a:gd name="T4" fmla="*/ 0 w 432"/>
                <a:gd name="T5" fmla="*/ 0 h 1088"/>
                <a:gd name="T6" fmla="*/ 0 60000 65536"/>
                <a:gd name="T7" fmla="*/ 0 60000 65536"/>
                <a:gd name="T8" fmla="*/ 0 60000 65536"/>
                <a:gd name="T9" fmla="*/ 0 w 432"/>
                <a:gd name="T10" fmla="*/ 0 h 1088"/>
                <a:gd name="T11" fmla="*/ 432 w 432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088">
                  <a:moveTo>
                    <a:pt x="432" y="1056"/>
                  </a:moveTo>
                  <a:cubicBezTo>
                    <a:pt x="324" y="1072"/>
                    <a:pt x="216" y="1088"/>
                    <a:pt x="144" y="912"/>
                  </a:cubicBezTo>
                  <a:cubicBezTo>
                    <a:pt x="72" y="736"/>
                    <a:pt x="36" y="368"/>
                    <a:pt x="0" y="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Text Box 5"/>
            <p:cNvSpPr txBox="1">
              <a:spLocks noChangeArrowheads="1"/>
            </p:cNvSpPr>
            <p:nvPr/>
          </p:nvSpPr>
          <p:spPr bwMode="auto">
            <a:xfrm>
              <a:off x="1329" y="1315"/>
              <a:ext cx="5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1.สั่งซื้อ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52" name="Text Box 5"/>
            <p:cNvSpPr txBox="1">
              <a:spLocks noChangeArrowheads="1"/>
            </p:cNvSpPr>
            <p:nvPr/>
          </p:nvSpPr>
          <p:spPr bwMode="auto">
            <a:xfrm>
              <a:off x="3264" y="1000"/>
              <a:ext cx="8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2.ตรวจสอบ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53" name="Text Box 5"/>
            <p:cNvSpPr txBox="1">
              <a:spLocks noChangeArrowheads="1"/>
            </p:cNvSpPr>
            <p:nvPr/>
          </p:nvSpPr>
          <p:spPr bwMode="auto">
            <a:xfrm>
              <a:off x="4974" y="2575"/>
              <a:ext cx="6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4.อนุมัติ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1014" y="2665"/>
              <a:ext cx="10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7. เรียกเก็บเงิน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2949" y="2260"/>
              <a:ext cx="91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2800" dirty="0">
                  <a:solidFill>
                    <a:schemeClr val="bg1">
                      <a:lumMod val="95000"/>
                    </a:schemeClr>
                  </a:solidFill>
                  <a:latin typeface="Angsana New" pitchFamily="18" charset="-34"/>
                </a:rPr>
                <a:t>บัญชีร้านค้า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1734" y="2260"/>
              <a:ext cx="91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2800" dirty="0">
                  <a:solidFill>
                    <a:schemeClr val="bg1">
                      <a:lumMod val="95000"/>
                    </a:schemeClr>
                  </a:solidFill>
                  <a:latin typeface="Angsana New" pitchFamily="18" charset="-34"/>
                </a:rPr>
                <a:t>บัญชีลูกค้า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</a:endParaRPr>
            </a:p>
          </p:txBody>
        </p:sp>
        <p:sp>
          <p:nvSpPr>
            <p:cNvPr id="1057" name="Text Box 5"/>
            <p:cNvSpPr txBox="1">
              <a:spLocks noChangeArrowheads="1"/>
            </p:cNvSpPr>
            <p:nvPr/>
          </p:nvSpPr>
          <p:spPr bwMode="auto">
            <a:xfrm>
              <a:off x="2904" y="3385"/>
              <a:ext cx="8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3.ตรวจสอบ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58" name="Text Box 5"/>
            <p:cNvSpPr txBox="1">
              <a:spLocks noChangeArrowheads="1"/>
            </p:cNvSpPr>
            <p:nvPr/>
          </p:nvSpPr>
          <p:spPr bwMode="auto">
            <a:xfrm>
              <a:off x="3444" y="1855"/>
              <a:ext cx="7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6.เข้าบัญชี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2370" y="2755"/>
              <a:ext cx="7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8. หักบัญชี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  <p:sp>
          <p:nvSpPr>
            <p:cNvPr id="1060" name="Text Box 5"/>
            <p:cNvSpPr txBox="1">
              <a:spLocks noChangeArrowheads="1"/>
            </p:cNvSpPr>
            <p:nvPr/>
          </p:nvSpPr>
          <p:spPr bwMode="auto">
            <a:xfrm>
              <a:off x="924" y="1990"/>
              <a:ext cx="8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C00000"/>
                  </a:solidFill>
                  <a:latin typeface="Angsana New" pitchFamily="18" charset="-34"/>
                </a:rPr>
                <a:t>5. ยืนยัน</a:t>
              </a:r>
              <a:endParaRPr lang="en-US" sz="2800">
                <a:solidFill>
                  <a:srgbClr val="C00000"/>
                </a:solidFill>
                <a:latin typeface="Angsana New" pitchFamily="18" charset="-34"/>
              </a:endParaRPr>
            </a:p>
          </p:txBody>
        </p:sp>
      </p:grp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1785938"/>
            <a:ext cx="10541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5607844" y="3055144"/>
            <a:ext cx="1090612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rot="5400000">
            <a:off x="2893219" y="4607719"/>
            <a:ext cx="714375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ตัวยึดหมายเลขภาพนิ่ง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CECCD-1EEC-4D41-9811-D034D9D31085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</a:rPr>
              <a:t>ตัวอย่างวิธีการซื้อหนังสือจาก</a:t>
            </a:r>
            <a:r>
              <a:rPr lang="en-US" dirty="0" smtClean="0">
                <a:latin typeface="Angsana New" pitchFamily="18" charset="-34"/>
              </a:rPr>
              <a:t> Tohome.com</a:t>
            </a:r>
            <a:endParaRPr lang="th-TH" dirty="0" smtClean="0">
              <a:latin typeface="Angsana New" pitchFamily="18" charset="-34"/>
            </a:endParaRPr>
          </a:p>
          <a:p>
            <a:pPr marL="571500" indent="-571500"/>
            <a:r>
              <a:rPr lang="th-TH" dirty="0" smtClean="0">
                <a:latin typeface="Angsana New" pitchFamily="18" charset="-34"/>
              </a:rPr>
              <a:t>เลือกสินค้าใส่ในตระกร้า</a:t>
            </a:r>
          </a:p>
          <a:p>
            <a:pPr marL="571500" indent="-571500"/>
            <a:r>
              <a:rPr lang="th-TH" dirty="0" smtClean="0">
                <a:latin typeface="Angsana New" pitchFamily="18" charset="-34"/>
              </a:rPr>
              <a:t>ลงทะเบียนเป็นสมาชิก</a:t>
            </a:r>
          </a:p>
          <a:p>
            <a:pPr marL="571500" indent="-571500"/>
            <a:r>
              <a:rPr lang="th-TH" dirty="0" smtClean="0">
                <a:latin typeface="Angsana New" pitchFamily="18" charset="-34"/>
              </a:rPr>
              <a:t>ระบุที่จัดส่ง</a:t>
            </a:r>
          </a:p>
          <a:p>
            <a:pPr marL="571500" indent="-571500"/>
            <a:r>
              <a:rPr lang="th-TH" dirty="0" smtClean="0">
                <a:latin typeface="Angsana New" pitchFamily="18" charset="-34"/>
              </a:rPr>
              <a:t>ชำระเงินด้วยบัตรเครดิต</a:t>
            </a:r>
          </a:p>
          <a:p>
            <a:pPr marL="571500" indent="-571500"/>
            <a:endParaRPr lang="th-TH" dirty="0" smtClean="0">
              <a:latin typeface="Angsana New" pitchFamily="18" charset="-34"/>
            </a:endParaRPr>
          </a:p>
          <a:p>
            <a:pPr marL="571500" indent="-571500"/>
            <a:endParaRPr lang="en-US" dirty="0" smtClean="0">
              <a:latin typeface="Angsana New" pitchFamily="18" charset="-34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1" smtClean="0">
                <a:solidFill>
                  <a:srgbClr val="0070C0"/>
                </a:solidFill>
                <a:latin typeface="Angsana New" pitchFamily="18" charset="-34"/>
              </a:rPr>
              <a:t>การชำระเงินด้วย</a:t>
            </a:r>
            <a:r>
              <a:rPr lang="en-US" sz="4400" b="1" smtClean="0">
                <a:solidFill>
                  <a:srgbClr val="0070C0"/>
                </a:solidFill>
                <a:latin typeface="Angsana New" pitchFamily="18" charset="-34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Angsana New" pitchFamily="18" charset="-34"/>
              </a:rPr>
              <a:t>Credit</a:t>
            </a:r>
            <a:r>
              <a:rPr lang="en-US" sz="4400" b="1" smtClean="0">
                <a:solidFill>
                  <a:srgbClr val="0070C0"/>
                </a:solidFill>
                <a:latin typeface="Angsana New" pitchFamily="18" charset="-34"/>
              </a:rPr>
              <a:t> Card</a:t>
            </a:r>
            <a:r>
              <a:rPr lang="en-AU" sz="4400" b="1" smtClean="0">
                <a:solidFill>
                  <a:srgbClr val="0070C0"/>
                </a:solidFill>
                <a:latin typeface="Angsana New" pitchFamily="18" charset="-34"/>
              </a:rPr>
              <a:t> </a:t>
            </a:r>
            <a:r>
              <a:rPr lang="th-TH" sz="4400" b="1" smtClean="0">
                <a:solidFill>
                  <a:srgbClr val="0070C0"/>
                </a:solidFill>
                <a:latin typeface="Angsana New" pitchFamily="18" charset="-34"/>
              </a:rPr>
              <a:t>แบบออนไลน์</a:t>
            </a:r>
            <a:endParaRPr lang="en-AU" sz="4400" b="1" smtClean="0">
              <a:solidFill>
                <a:srgbClr val="0070C0"/>
              </a:solidFill>
              <a:latin typeface="Angsana New" pitchFamily="18" charset="-34"/>
            </a:endParaRPr>
          </a:p>
        </p:txBody>
      </p:sp>
      <p:sp>
        <p:nvSpPr>
          <p:cNvPr id="2458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482AE-7D95-435A-927F-CEB0A0CC311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7638" y="2994025"/>
          <a:ext cx="8850312" cy="3819525"/>
        </p:xfrm>
        <a:graphic>
          <a:graphicData uri="http://schemas.openxmlformats.org/presentationml/2006/ole">
            <p:oleObj spid="_x0000_s2050" name="Bitmap Image" r:id="rId3" imgW="8848840" imgH="3820092" progId="Paint.Picture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>
            <p:ph/>
          </p:nvPr>
        </p:nvPicPr>
        <p:blipFill>
          <a:blip r:embed="rId4"/>
          <a:srcRect l="17708" t="30046" r="3542" b="51648"/>
          <a:stretch>
            <a:fillRect/>
          </a:stretch>
        </p:blipFill>
        <p:spPr>
          <a:xfrm>
            <a:off x="669925" y="122238"/>
            <a:ext cx="7431088" cy="1839912"/>
          </a:xfrm>
          <a:noFill/>
        </p:spPr>
      </p:pic>
      <p:sp>
        <p:nvSpPr>
          <p:cNvPr id="205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33191-13BC-4D22-A94F-1B9A418637E8}" type="slidenum">
              <a:rPr lang="en-US" altLang="en-US" smtClean="0">
                <a:latin typeface="Arial" charset="0"/>
              </a:rPr>
              <a:pPr/>
              <a:t>16</a:t>
            </a:fld>
            <a:endParaRPr lang="th-TH" alt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964" t="22015" r="1906" b="10651"/>
          <a:stretch>
            <a:fillRect/>
          </a:stretch>
        </p:blipFill>
        <p:spPr>
          <a:xfrm>
            <a:off x="323850" y="1050925"/>
            <a:ext cx="8424863" cy="4378325"/>
          </a:xfrm>
          <a:noFill/>
        </p:spPr>
      </p:pic>
      <p:sp>
        <p:nvSpPr>
          <p:cNvPr id="2560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CA9C6-F6D8-413C-A482-8C4F2E22E398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3923" t="36661" r="33995" b="40016"/>
          <a:stretch>
            <a:fillRect/>
          </a:stretch>
        </p:blipFill>
        <p:spPr bwMode="auto">
          <a:xfrm>
            <a:off x="1908175" y="1916113"/>
            <a:ext cx="5400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CCAB1E-C80B-489A-AF3A-7EC4A608513D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4485"/>
          <a:stretch>
            <a:fillRect/>
          </a:stretch>
        </p:blipFill>
        <p:spPr>
          <a:xfrm>
            <a:off x="611188" y="260350"/>
            <a:ext cx="7740650" cy="5545138"/>
          </a:xfrm>
          <a:noFill/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6588125" y="4941888"/>
            <a:ext cx="936625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6000750" y="5786438"/>
            <a:ext cx="785813" cy="428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85875" y="6000750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/>
              <a:t>สัญลักษณ์รูปการทำธุรกรรมที่มีการรักษาความปลอดภัย</a:t>
            </a:r>
          </a:p>
        </p:txBody>
      </p:sp>
      <p:sp>
        <p:nvSpPr>
          <p:cNvPr id="276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AC3CDE-27EE-4F42-84A5-182BAA9A7CC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192838" cy="1139825"/>
          </a:xfrm>
        </p:spPr>
        <p:txBody>
          <a:bodyPr/>
          <a:lstStyle/>
          <a:p>
            <a:r>
              <a:rPr lang="th-TH" b="1" smtClean="0">
                <a:solidFill>
                  <a:srgbClr val="003399"/>
                </a:solidFill>
              </a:rPr>
              <a:t>องค์ประกอบหลักของระบบการชำระเงิน</a:t>
            </a:r>
            <a:endParaRPr lang="en-US" b="1" smtClean="0">
              <a:solidFill>
                <a:srgbClr val="0033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851650" cy="50260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ลูกค้า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ร้านค้า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ธนาคาร หรือ สถาบันทางการเงิน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ผู้กำหนดกฎระเบียบปฏิบัติ มาตรฐาน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เครือข่ายธนาคาร</a:t>
            </a:r>
          </a:p>
          <a:p>
            <a:pPr marL="571500" indent="-571500"/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marL="571500" indent="-571500"/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E1911-2E55-4C5A-8ECB-AE9EAC2E75F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7403" t="23235" r="21545" b="10815"/>
          <a:stretch>
            <a:fillRect/>
          </a:stretch>
        </p:blipFill>
        <p:spPr bwMode="auto">
          <a:xfrm>
            <a:off x="395288" y="188913"/>
            <a:ext cx="81534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97518F-43C6-4B93-9EA6-7C1D35DDC9C9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-195" t="19489" r="30061" b="13585"/>
          <a:stretch>
            <a:fillRect/>
          </a:stretch>
        </p:blipFill>
        <p:spPr bwMode="auto">
          <a:xfrm>
            <a:off x="971550" y="836613"/>
            <a:ext cx="68405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1C484-09F6-4CF0-A73D-FD2C5B3CD82E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2354" t="18512" r="18262" b="8659"/>
          <a:stretch>
            <a:fillRect/>
          </a:stretch>
        </p:blipFill>
        <p:spPr bwMode="auto">
          <a:xfrm>
            <a:off x="1116013" y="765175"/>
            <a:ext cx="67675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A145F-E5CC-4275-A30A-D7CF5E5E088C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1" smtClean="0">
                <a:latin typeface="Angsana New" pitchFamily="18" charset="-34"/>
              </a:rPr>
              <a:t>3 Digits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หมายเลข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3 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หลักสุดท้ายที่ปรากฎอยู่ที่ด้านหลังบัตรเครดิตบริเวณแถบลายเซ็นต์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หมายเลขเพิ่มเติมนอกเหนือจากหมายเลขบัตร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16 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หลัก</a:t>
            </a:r>
            <a:endParaRPr lang="en-AU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เพิ่มความปลอดภัยสำหรับการสั่งซื้อสินค้าผ่านทาง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dirty="0" err="1" smtClean="0">
                <a:latin typeface="Angsana New" pitchFamily="18" charset="-34"/>
                <a:cs typeface="Angsana New" pitchFamily="18" charset="-34"/>
              </a:rPr>
              <a:t>mailorder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/ telephone order / internet</a:t>
            </a:r>
          </a:p>
          <a:p>
            <a:r>
              <a:rPr lang="en-AU" dirty="0" smtClean="0">
                <a:latin typeface="Angsana New" pitchFamily="18" charset="-34"/>
                <a:cs typeface="Angsana New" pitchFamily="18" charset="-34"/>
              </a:rPr>
              <a:t>บ.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MasterCard International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เป็นผู้นำมาใช้เป็นรายแรก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ทุกครั้งที่มีการชำระเงินผู้ถือบัตร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ต้องกรอกหมายเลข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3 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ตัวเพิ่มเติม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จากหมายเลข</a:t>
            </a:r>
            <a:r>
              <a:rPr lang="en-AU" dirty="0" smtClean="0">
                <a:latin typeface="Angsana New" pitchFamily="18" charset="-34"/>
                <a:cs typeface="Angsana New" pitchFamily="18" charset="-34"/>
              </a:rPr>
              <a:t> 16 </a:t>
            </a:r>
            <a:r>
              <a:rPr lang="en-AU" dirty="0" err="1" smtClean="0">
                <a:latin typeface="Angsana New" pitchFamily="18" charset="-34"/>
                <a:cs typeface="Angsana New" pitchFamily="18" charset="-34"/>
              </a:rPr>
              <a:t>หลัก</a:t>
            </a:r>
            <a:endParaRPr lang="en-AU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A83E4A-60BE-4AE8-9C97-A3A99816A233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reditcardBack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4041775" cy="1758950"/>
          </a:xfrm>
          <a:noFill/>
        </p:spPr>
      </p:pic>
      <p:pic>
        <p:nvPicPr>
          <p:cNvPr id="32771" name="Picture 4" descr="VisaE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43163" y="4000500"/>
            <a:ext cx="2422525" cy="1657350"/>
          </a:xfrm>
          <a:noFill/>
        </p:spPr>
      </p:pic>
      <p:sp>
        <p:nvSpPr>
          <p:cNvPr id="327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371600"/>
            <a:ext cx="4194175" cy="213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600" b="1" smtClean="0">
                <a:solidFill>
                  <a:schemeClr val="tx2"/>
                </a:solidFill>
                <a:latin typeface="Angsana New" pitchFamily="18" charset="-34"/>
              </a:rPr>
              <a:t>ความพยายามของธนาคาร</a:t>
            </a:r>
            <a:endParaRPr lang="en-US" sz="2600" b="1" smtClean="0">
              <a:solidFill>
                <a:schemeClr val="tx2"/>
              </a:solidFill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latin typeface="Angsana New" pitchFamily="18" charset="-34"/>
              </a:rPr>
              <a:t>CVV2</a:t>
            </a:r>
            <a:r>
              <a:rPr lang="th-TH" sz="2600" smtClean="0">
                <a:latin typeface="Angsana New" pitchFamily="18" charset="-34"/>
              </a:rPr>
              <a:t> หลังบัตรเครดิต กรอกลงไปในเว็บไซต์</a:t>
            </a:r>
          </a:p>
          <a:p>
            <a:pPr>
              <a:lnSpc>
                <a:spcPct val="90000"/>
              </a:lnSpc>
            </a:pPr>
            <a:r>
              <a:rPr lang="th-TH" sz="2600" smtClean="0">
                <a:latin typeface="Angsana New" pitchFamily="18" charset="-34"/>
              </a:rPr>
              <a:t>บัตร </a:t>
            </a:r>
            <a:r>
              <a:rPr lang="en-US" sz="2600" smtClean="0">
                <a:latin typeface="Angsana New" pitchFamily="18" charset="-34"/>
              </a:rPr>
              <a:t>VISA Electron</a:t>
            </a:r>
            <a:endParaRPr lang="th-TH" sz="260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600" smtClean="0">
                <a:latin typeface="Angsana New" pitchFamily="18" charset="-34"/>
              </a:rPr>
              <a:t>บัตร </a:t>
            </a:r>
            <a:r>
              <a:rPr lang="en-US" sz="2600" smtClean="0">
                <a:latin typeface="Angsana New" pitchFamily="18" charset="-34"/>
              </a:rPr>
              <a:t>MasterCard Electronic</a:t>
            </a:r>
            <a:endParaRPr lang="th-TH" sz="2600" smtClean="0">
              <a:latin typeface="Angsana New" pitchFamily="18" charset="-34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3000375" y="1981200"/>
            <a:ext cx="409575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3429000" y="1981200"/>
            <a:ext cx="1752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775" name="Picture 8" descr="MasterE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69025" y="3733800"/>
            <a:ext cx="1863725" cy="2590800"/>
          </a:xfrm>
          <a:noFill/>
        </p:spPr>
      </p:pic>
      <p:sp>
        <p:nvSpPr>
          <p:cNvPr id="327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AU" sz="4400" b="1" smtClean="0">
                <a:latin typeface="Angsana New" pitchFamily="18" charset="-34"/>
              </a:rPr>
              <a:t>3 Digits</a:t>
            </a:r>
          </a:p>
        </p:txBody>
      </p:sp>
      <p:sp>
        <p:nvSpPr>
          <p:cNvPr id="32777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6651E7-A7E4-4AE9-B98C-A3BA9AD814BE}" type="slidenum">
              <a:rPr lang="en-US" altLang="en-US" smtClean="0">
                <a:latin typeface="Arial" charset="0"/>
              </a:rPr>
              <a:pPr/>
              <a:t>24</a:t>
            </a:fld>
            <a:endParaRPr lang="th-TH" alt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Verified by VISA</a:t>
            </a:r>
            <a:endParaRPr lang="en-AU" sz="4400" b="1" smtClean="0">
              <a:latin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เวอริฟายด์บายวีซ่า,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Verified by VISA (VBV)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คือ ระบบรักษาความปลอดภัยประเภท 3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D Secure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ที่พัฒนา โดย วีซ่า อินเตอร์เนชั่นแนล เพื่อยกระดับความปลอดภัยให้กับการชำระเงินด้วยบัตรเครดิตผ่านอินเตอร์เน็ต โดยจะเพิ่มขั้นตอนในการยืนยันตัวตนของผู้ถือบัตร ด้วยรหัสผ่านส่วนตัว (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Password)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และข้อความยืนยันส่วนตัว (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Personal Assurance Message)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ในทุกครั้ง ที่มีการทำรายการชำระค่าสินค้าและบริการผ่านบัตรเครดิตทางอินเตอร์เน็ต ด้วยวิธีการดังกล่าวจะสามารถการป้องกันผู้ที่ไม่ใช่เจ้าของบัตรเครดิต ในการนำบัตรเครดิตของผู้อื่นมาใช้เพื่อกระทำทุจริตและฉ้อโกงต่าง ๆ ผ่านอินเตอร์เน็ต </a:t>
            </a:r>
            <a:br>
              <a:rPr lang="th-TH" smtClean="0">
                <a:latin typeface="Angsana New" pitchFamily="18" charset="-34"/>
                <a:cs typeface="Angsana New" pitchFamily="18" charset="-34"/>
              </a:rPr>
            </a:br>
            <a:endParaRPr lang="th-TH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86375"/>
            <a:ext cx="1428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928358-817D-4CB9-9598-9C0A872EC33D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557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ประโยชน์ของ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Verified by VISA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ต่อผู้ถือบัตร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เพิ่มความปลอดภัยด้วยระบบการเรียกถามรหัสผ่านส่วนตัว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Password)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ซึ่งผู้ถือบัตรเป็นผู้กำหนดขึ้นเอง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ป้องกันมิให้ผู้อื่นลักลอบใช้หมายเลขบัตรเครดิตของท่านในการทำ รายการทางอินเตอร์เน็ต โดยเสริมความมั่นใจ ด้วยการใช้ข้อความยืนยันส่วนตัว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Personal Assurance Message)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ที่จะปรากฏบนหน้าเว็บไซต์ขณะทำรายการ เพื่อให้ท่านแน่ใจว่ากำลังทำรายการผ่านเว็บไซต์ที่ได้รับการรับรองจากวีซ่า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สมัครใช้บริการนี้ได้อย่างสะดวก รวดเร็ว และ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ไม่มีค่าใช้จ่ายแต่ อย่างใด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ไม่ต้องส่งเอกสารเพิ่มเติม หรือ ข้อมูลส่วนตัวเพื่อใช้ในการยืนยันตัวตนกับร้านค้า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en-AU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Verified by VISA</a:t>
            </a:r>
            <a:endParaRPr lang="en-AU" sz="4400" b="1" smtClean="0">
              <a:latin typeface="Angsana New" pitchFamily="18" charset="-34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572125"/>
            <a:ext cx="1428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17FC6-FC84-44BC-9547-9DB91034950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en-US" sz="3600" kern="0" dirty="0">
                <a:latin typeface="Angsana New" pitchFamily="18" charset="-34"/>
              </a:rPr>
              <a:t>4</a:t>
            </a:r>
            <a:r>
              <a:rPr lang="th-TH" sz="3600" kern="0" dirty="0">
                <a:latin typeface="Angsana New" pitchFamily="18" charset="-34"/>
              </a:rPr>
              <a:t>. บริการชำระค่าใช้จ่ายผ่านบัตร</a:t>
            </a:r>
            <a:r>
              <a:rPr lang="en-AU" sz="3600" dirty="0" err="1">
                <a:solidFill>
                  <a:srgbClr val="003399"/>
                </a:solidFill>
                <a:latin typeface="Angsana New" pitchFamily="18" charset="-34"/>
              </a:rPr>
              <a:t>เดบิทการ์ด</a:t>
            </a:r>
            <a:r>
              <a:rPr lang="en-AU" sz="3600" dirty="0">
                <a:solidFill>
                  <a:srgbClr val="003399"/>
                </a:solidFill>
                <a:latin typeface="Angsana New" pitchFamily="18" charset="-34"/>
              </a:rPr>
              <a:t> (Debit Cards)</a:t>
            </a:r>
            <a:endParaRPr lang="th-TH" sz="3600" kern="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latin typeface="Angsana New" pitchFamily="18" charset="-34"/>
              </a:rPr>
              <a:t>ใช้เหมือนเงินสด </a:t>
            </a:r>
            <a:r>
              <a:rPr lang="en-US" sz="3200" dirty="0" err="1">
                <a:latin typeface="Angsana New" pitchFamily="18" charset="-34"/>
              </a:rPr>
              <a:t>หรือ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</a:rPr>
              <a:t>เช็คส่วนตัว</a:t>
            </a:r>
            <a:r>
              <a:rPr lang="en-US" sz="3200" dirty="0">
                <a:latin typeface="Angsana New" pitchFamily="18" charset="-34"/>
              </a:rPr>
              <a:t> 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sz="3200" dirty="0" err="1">
                <a:latin typeface="Angsana New" pitchFamily="18" charset="-34"/>
              </a:rPr>
              <a:t>ตั้งวงเงินการใช้จ่ายได้เอง</a:t>
            </a:r>
            <a:endParaRPr lang="en-AU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sz="3200" dirty="0" err="1">
                <a:latin typeface="Angsana New" pitchFamily="18" charset="-34"/>
              </a:rPr>
              <a:t>ต้องมีบัญชีในธนาคาร</a:t>
            </a:r>
            <a:endParaRPr lang="en-AU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sz="3200" dirty="0" err="1">
                <a:latin typeface="Angsana New" pitchFamily="18" charset="-34"/>
              </a:rPr>
              <a:t>เมื่อซื้อสินค้าจะถูกหักบัญชีทันที</a:t>
            </a:r>
            <a:endParaRPr lang="en-AU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sz="3200" dirty="0" err="1">
                <a:latin typeface="Angsana New" pitchFamily="18" charset="-34"/>
              </a:rPr>
              <a:t>เมื่อมีการใช้จ่ายจักมีการตรวจสอบวงเงินจากบัญชีเงินฝากโดยตรงว่า</a:t>
            </a:r>
            <a:r>
              <a:rPr lang="en-AU" sz="3200" dirty="0">
                <a:latin typeface="Angsana New" pitchFamily="18" charset="-34"/>
              </a:rPr>
              <a:t> </a:t>
            </a:r>
            <a:r>
              <a:rPr lang="en-AU" sz="3200" dirty="0" err="1">
                <a:latin typeface="Angsana New" pitchFamily="18" charset="-34"/>
              </a:rPr>
              <a:t>มีเงินเพียงพอที่จะชำระสินค้าหรือไม่</a:t>
            </a:r>
            <a:endParaRPr lang="en-AU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3584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F71AE-EA8E-48B3-B9BD-AFDEF273E6C1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en-US" sz="3600" kern="0" dirty="0">
                <a:latin typeface="Angsana New" pitchFamily="18" charset="-34"/>
              </a:rPr>
              <a:t>5</a:t>
            </a:r>
            <a:r>
              <a:rPr lang="th-TH" sz="3600" kern="0" dirty="0">
                <a:latin typeface="Angsana New" pitchFamily="18" charset="-34"/>
              </a:rPr>
              <a:t>.การชำระเงินผ่านผู้ให้บริการรับชำระเงินรูปแบบอื่น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latin typeface="Angsana New" pitchFamily="18" charset="-34"/>
              </a:rPr>
              <a:t>5</a:t>
            </a:r>
            <a:r>
              <a:rPr lang="th-TH" sz="3200" dirty="0">
                <a:latin typeface="Angsana New" pitchFamily="18" charset="-34"/>
              </a:rPr>
              <a:t>.1 </a:t>
            </a:r>
            <a:r>
              <a:rPr lang="en-US" sz="3200" dirty="0">
                <a:latin typeface="Angsana New" pitchFamily="18" charset="-34"/>
              </a:rPr>
              <a:t>PayPal.com </a:t>
            </a:r>
            <a:r>
              <a:rPr lang="th-TH" sz="3200" dirty="0">
                <a:latin typeface="Arial" pitchFamily="34" charset="0"/>
              </a:rPr>
              <a:t>ชำระผ่านผู้ให้บริการตัดบัตรเครดิต</a:t>
            </a:r>
            <a:endParaRPr lang="th-TH" sz="3200" dirty="0">
              <a:latin typeface="Angsana New" pitchFamily="18" charset="-34"/>
            </a:endParaRP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ngsana New" pitchFamily="18" charset="-34"/>
              </a:rPr>
              <a:t>เป็นบริษัทออนไลน์ที่ให้บริการระบบโอนและชำระเงิน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</a:rPr>
              <a:t>ผ่านอีเมล์</a:t>
            </a:r>
            <a:r>
              <a:rPr lang="th-TH" sz="3200" dirty="0">
                <a:latin typeface="Angsana New" pitchFamily="18" charset="-34"/>
              </a:rPr>
              <a:t>ได้ทั่วประเทศ โดยการรวมเอา 2 เทคโนโลยีเข้าด้วยกัน คือ อีเมล์ และระบบทางการเงินผ่านบัตรเครดิตและบัญชีธนาคาร ผู้ที่ต้องการใช้บริการโอนหรือชำระเงินผ่านเครือข่ายของ </a:t>
            </a:r>
            <a:r>
              <a:rPr lang="en-US" sz="3200" dirty="0">
                <a:latin typeface="Angsana New" pitchFamily="18" charset="-34"/>
              </a:rPr>
              <a:t>PayPal </a:t>
            </a:r>
            <a:r>
              <a:rPr lang="th-TH" sz="3200" dirty="0">
                <a:latin typeface="Angsana New" pitchFamily="18" charset="-34"/>
              </a:rPr>
              <a:t>ต้องลงทะเบียนสมัครเป็นสมาชิก</a:t>
            </a: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rial" pitchFamily="34" charset="0"/>
              </a:rPr>
              <a:t>ผู้ให้บริการจะเป็นผู้เชื่อมต่อการชำระเงินเข้ากับธนาคาร</a:t>
            </a:r>
            <a:endParaRPr lang="th-TH" sz="3200" dirty="0">
              <a:latin typeface="Angsana New" pitchFamily="18" charset="-34"/>
            </a:endParaRP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dirty="0" err="1">
                <a:latin typeface="Angsana New" pitchFamily="18" charset="-34"/>
              </a:rPr>
              <a:t>บริการที่นิยม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</a:rPr>
              <a:t>คือ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</a:rPr>
              <a:t>การโอนเงินระหว่างบุคคล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</a:rPr>
              <a:t>การชำระค่าสินค้า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</a:rPr>
              <a:t>เช่น</a:t>
            </a:r>
            <a:r>
              <a:rPr lang="en-US" sz="3200" dirty="0">
                <a:latin typeface="Angsana New" pitchFamily="18" charset="-34"/>
              </a:rPr>
              <a:t> Ebay.com</a:t>
            </a: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defRPr/>
            </a:pPr>
            <a:endParaRPr lang="th-TH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3686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617299-09FF-493A-9F1A-DD119A19C7D6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ระบบการจ่ายเงินของ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Paypal 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</a:rPr>
              <a:t>ขั้นตอนการใช้บริการ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ngsana New" pitchFamily="18" charset="-34"/>
              </a:rPr>
              <a:t>สมัครเป็นสมาชิกกับ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</a:rPr>
              <a:t>Paypal</a:t>
            </a:r>
            <a:r>
              <a:rPr lang="en-US" dirty="0" smtClean="0">
                <a:latin typeface="Angsana New" pitchFamily="18" charset="-34"/>
              </a:rPr>
              <a:t>  (</a:t>
            </a:r>
            <a:r>
              <a:rPr lang="en-US" dirty="0" err="1" smtClean="0">
                <a:latin typeface="Angsana New" pitchFamily="18" charset="-34"/>
              </a:rPr>
              <a:t>จะได้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</a:rPr>
              <a:t>user+psw</a:t>
            </a:r>
            <a:r>
              <a:rPr lang="en-US" dirty="0" smtClean="0">
                <a:latin typeface="Angsana New" pitchFamily="18" charset="-34"/>
              </a:rPr>
              <a:t>) </a:t>
            </a:r>
            <a:r>
              <a:rPr lang="th-TH" dirty="0" smtClean="0">
                <a:latin typeface="Angsana New" pitchFamily="18" charset="-34"/>
              </a:rPr>
              <a:t>หลังจากเปิดบัญชีและเติมเงินไว้แล้ว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เมื่อต้องการจะจ่ายเงินให้กับใคร ระบุอีเมล์ของผู้รับเงิน จำนวนเงินที่ต้องการส่ง และประเภทของการชำระเงิน เพื่อแจ้งให้ผู้รับเงินทราบ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ระบุข้อมูลบัตรเครดิตหรือเดบิตของตน เพื่อทำการหักบัญชีของผู้จ่าย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หลังจากยืนยันการโอน </a:t>
            </a:r>
            <a:r>
              <a:rPr lang="en-US" dirty="0" err="1" smtClean="0">
                <a:latin typeface="Angsana New" pitchFamily="18" charset="-34"/>
              </a:rPr>
              <a:t>Paypal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จะ</a:t>
            </a:r>
            <a:r>
              <a:rPr lang="en-US" dirty="0" err="1" smtClean="0">
                <a:latin typeface="Angsana New" pitchFamily="18" charset="-34"/>
              </a:rPr>
              <a:t>ส่ง</a:t>
            </a:r>
            <a:r>
              <a:rPr lang="th-TH" dirty="0" smtClean="0">
                <a:latin typeface="Angsana New" pitchFamily="18" charset="-34"/>
              </a:rPr>
              <a:t>อีเมล์แจ้งหมายเลขยืนยันการโอนเงินเพื่อให้ผู้โอนเงินได้อ้างอิง ส่วนผู้รับจะได้รับอีเมล์แจ้งว่ามีการโอนเงินให้</a:t>
            </a:r>
            <a:r>
              <a:rPr lang="en-US" dirty="0" smtClean="0">
                <a:latin typeface="Angsana New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ngsana New" pitchFamily="18" charset="-34"/>
              </a:rPr>
              <a:t>ผู้รับเงินรับ</a:t>
            </a:r>
            <a:r>
              <a:rPr lang="en-US" dirty="0" smtClean="0">
                <a:latin typeface="Angsana New" pitchFamily="18" charset="-34"/>
              </a:rPr>
              <a:t> E-mail </a:t>
            </a:r>
            <a:r>
              <a:rPr lang="en-US" dirty="0" err="1" smtClean="0">
                <a:latin typeface="Angsana New" pitchFamily="18" charset="-34"/>
              </a:rPr>
              <a:t>ผู้รับ</a:t>
            </a:r>
            <a:r>
              <a:rPr lang="th-TH" dirty="0" smtClean="0">
                <a:latin typeface="Angsana New" pitchFamily="18" charset="-34"/>
              </a:rPr>
              <a:t>ต้องลงทะเบียน</a:t>
            </a:r>
            <a:r>
              <a:rPr lang="en-US" dirty="0" err="1" smtClean="0">
                <a:latin typeface="Angsana New" pitchFamily="18" charset="-34"/>
              </a:rPr>
              <a:t>เป็นสมาชิก</a:t>
            </a:r>
            <a:r>
              <a:rPr lang="th-TH" dirty="0" smtClean="0">
                <a:latin typeface="Angsana New" pitchFamily="18" charset="-34"/>
              </a:rPr>
              <a:t>ของ </a:t>
            </a:r>
            <a:r>
              <a:rPr lang="en-US" dirty="0" smtClean="0">
                <a:latin typeface="Angsana New" pitchFamily="18" charset="-34"/>
              </a:rPr>
              <a:t>PayPal </a:t>
            </a:r>
            <a:r>
              <a:rPr lang="th-TH" dirty="0" smtClean="0">
                <a:latin typeface="Angsana New" pitchFamily="18" charset="-34"/>
              </a:rPr>
              <a:t>โดยไม่เสียค่าใช้จ่ายใดๆ </a:t>
            </a:r>
            <a:endParaRPr lang="en-US" dirty="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dirty="0" smtClean="0">
              <a:latin typeface="Angsana New" pitchFamily="18" charset="-34"/>
            </a:endParaRPr>
          </a:p>
        </p:txBody>
      </p:sp>
      <p:sp>
        <p:nvSpPr>
          <p:cNvPr id="3789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36A4D-7B3C-4DCF-B4E2-962B035DE3A6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ระบบโอนเงินผ่านที่ทำการไปรษณีย์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บริการโอนเงินผ่านธนาคาร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บริการชำระค่าใช้จ่ายผ่านบัตรเครดิต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บริการชำระค่าใช้จ่ายผ่านบัตรเดบิต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การชำระเงินผ่านผู้ให้บริการรับชำระเงินรูปแบบอื่น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ระบบออดิโอเท็กซ์ 1900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การชำระเงินด้วย </a:t>
            </a:r>
            <a:r>
              <a:rPr lang="en-US" sz="3600" kern="0" dirty="0">
                <a:latin typeface="Angsana New" pitchFamily="18" charset="-34"/>
              </a:rPr>
              <a:t>SMS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rgbClr val="003399"/>
                </a:solidFill>
                <a:latin typeface="Angsana New" pitchFamily="18" charset="-34"/>
              </a:rPr>
              <a:t>E-mobile </a:t>
            </a:r>
            <a:r>
              <a:rPr lang="en-US" sz="3600" kern="0" dirty="0">
                <a:latin typeface="Angsana New" pitchFamily="18" charset="-34"/>
              </a:rPr>
              <a:t>	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3600" kern="0" dirty="0">
              <a:latin typeface="Angsana New" pitchFamily="18" charset="-34"/>
            </a:endParaRP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600" kern="0" dirty="0">
              <a:latin typeface="Angsana New" pitchFamily="18" charset="-34"/>
            </a:endParaRPr>
          </a:p>
        </p:txBody>
      </p:sp>
      <p:sp>
        <p:nvSpPr>
          <p:cNvPr id="1331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9DF9C-E413-4576-A5EB-5E62733FFF6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ระบบการจ่ายเงินของ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Paypal 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</a:rPr>
              <a:t>ขั้นตอนการใช้บริการ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เมื่อลงทะเบียนแล้ว ผู้รับจะได้รับเงินและเก็บบัญชีที่เปิดไว้กับ </a:t>
            </a:r>
            <a:r>
              <a:rPr lang="en-US" dirty="0" smtClean="0">
                <a:latin typeface="Angsana New" pitchFamily="18" charset="-34"/>
              </a:rPr>
              <a:t>PayPal </a:t>
            </a:r>
            <a:r>
              <a:rPr lang="th-TH" dirty="0" smtClean="0">
                <a:latin typeface="Angsana New" pitchFamily="18" charset="-34"/>
              </a:rPr>
              <a:t>โดยสามารถโอนเงินให้แก่ผู้อื่นหรือถอนเงินออกมาได้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เมื่อผู้รับได้เงินเรียบร้อยแล้ว บริษัทจะส่งอีเมล์ยืนยันการรับเงินดังกล่าวให้แก่ผู้โอนเงิน และบริษัทอนุญาตให้ผู้โอนสามารถยกเลิกการโอนเงินได้ทุกเวลาก่อนที่ผู้รับจะรับเงิน</a:t>
            </a:r>
          </a:p>
          <a:p>
            <a:pPr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</a:rPr>
              <a:t>รายได้ของ </a:t>
            </a:r>
            <a:r>
              <a:rPr lang="en-US" dirty="0" err="1" smtClean="0">
                <a:latin typeface="Angsana New" pitchFamily="18" charset="-34"/>
              </a:rPr>
              <a:t>Paypal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นั้นมาจากอัตราค่าธรรมเนียม และดอกเบี้ยของเงินที่ค้างอยู่ในบัญชี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643438"/>
            <a:ext cx="2071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B13F5D-18DC-41EB-81AC-688BC3486814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18750" t="13184" r="20898" b="20898"/>
          <a:stretch>
            <a:fillRect/>
          </a:stretch>
        </p:blipFill>
        <p:spPr bwMode="auto">
          <a:xfrm>
            <a:off x="1857375" y="428625"/>
            <a:ext cx="6704013" cy="5857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994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E712C-33FF-4C13-BC93-7B6146F692CF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en-US" sz="3600" kern="0" dirty="0">
                <a:latin typeface="Angsana New" pitchFamily="18" charset="-34"/>
              </a:rPr>
              <a:t>5</a:t>
            </a:r>
            <a:r>
              <a:rPr lang="th-TH" sz="3600" kern="0" dirty="0">
                <a:latin typeface="Angsana New" pitchFamily="18" charset="-34"/>
              </a:rPr>
              <a:t>.การชำระเงินผ่านผู้ให้บริการรับชำระเงินรูปแบบอื่น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latin typeface="Angsana New" pitchFamily="18" charset="-34"/>
              </a:rPr>
              <a:t>5</a:t>
            </a:r>
            <a:r>
              <a:rPr lang="th-TH" sz="3200" dirty="0">
                <a:latin typeface="Angsana New" pitchFamily="18" charset="-34"/>
              </a:rPr>
              <a:t>.2 </a:t>
            </a:r>
            <a:r>
              <a:rPr lang="en-US" sz="3200" dirty="0">
                <a:latin typeface="Angsana New" pitchFamily="18" charset="-34"/>
              </a:rPr>
              <a:t>PaySbuy.com</a:t>
            </a: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บริการจ่ายเงินออนไลน์สัญชาติไทย โดย</a:t>
            </a:r>
            <a:r>
              <a:rPr lang="th-TH" sz="2800" dirty="0">
                <a:latin typeface="Arial" pitchFamily="34" charset="0"/>
              </a:rPr>
              <a:t>มารถส่งเงินให้บุคคลใดก็ตามที่มีที่อยู่อีเมล์และมีบัญชีธนาคารในประเทศไทย</a:t>
            </a: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ให้บริการชำระเงินด้วยระบบ </a:t>
            </a:r>
            <a:r>
              <a:rPr lang="en-US" sz="2800" dirty="0">
                <a:latin typeface="Angsana New" pitchFamily="18" charset="-34"/>
              </a:rPr>
              <a:t>e-wallet </a:t>
            </a:r>
            <a:r>
              <a:rPr lang="th-TH" sz="2800" dirty="0">
                <a:latin typeface="Angsana New" pitchFamily="18" charset="-34"/>
              </a:rPr>
              <a:t>หรือกระเป๋าเงินอิเล็กทรอนิกส์ ซึ่งผู้ใช้บริการสามารถชำระสินค้าด้วยการเติมเงินจากบัญชีธนาคารหรือบัตรเครดิต เข้ามายังบัญชีของ </a:t>
            </a:r>
            <a:r>
              <a:rPr lang="en-US" sz="2800" dirty="0" err="1">
                <a:latin typeface="Angsana New" pitchFamily="18" charset="-34"/>
              </a:rPr>
              <a:t>PaySbuy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ที่ได้สมัครไว้ โดยไม่เสียค่าใช้จ่าย หรือค่าธรรมเนียม เหมาะกับธุรกิจ </a:t>
            </a:r>
            <a:r>
              <a:rPr lang="en-US" sz="2800" dirty="0">
                <a:latin typeface="Angsana New" pitchFamily="18" charset="-34"/>
              </a:rPr>
              <a:t>E-Commerce </a:t>
            </a: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800" dirty="0">
                <a:latin typeface="Angsana New" pitchFamily="18" charset="-34"/>
              </a:rPr>
              <a:t>การบริการรับชำระเงินที่มีความปลอดภัยสูง โดยการเพิ่มความปลอดภัยการใช้บัตรเครดิตด้วย </a:t>
            </a:r>
            <a:r>
              <a:rPr lang="en-US" sz="2800" dirty="0">
                <a:latin typeface="Angsana New" pitchFamily="18" charset="-34"/>
              </a:rPr>
              <a:t>Verify by VISA</a:t>
            </a:r>
          </a:p>
          <a:p>
            <a:pPr marL="1028700" lvl="1" indent="-571500" eaLnBrk="0" hangingPunct="0">
              <a:spcBef>
                <a:spcPct val="20000"/>
              </a:spcBef>
              <a:defRPr/>
            </a:pPr>
            <a:endParaRPr lang="th-TH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4096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ADDAD0-07A6-4905-B163-DAFD3585F259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705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ระบบการจ่ายเงินของ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PaySbuy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98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81180-9DED-4BBC-95C2-8FA9C390CB0C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ngsana New" pitchFamily="18" charset="-34"/>
              </a:rPr>
              <a:t>PaySbuy.com</a:t>
            </a:r>
            <a:endParaRPr lang="th-TH" b="1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 l="11719" t="13184" r="12695" b="11377"/>
          <a:stretch>
            <a:fillRect/>
          </a:stretch>
        </p:blipFill>
        <p:spPr bwMode="auto">
          <a:xfrm>
            <a:off x="1143000" y="1143000"/>
            <a:ext cx="6643688" cy="530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301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C051BC-538D-4E3E-85E8-085F79A9ECA0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6000750" cy="42370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86188"/>
            <a:ext cx="5072063" cy="2722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500063" y="4714875"/>
            <a:ext cx="3000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2800" b="1" kern="0" dirty="0">
                <a:solidFill>
                  <a:schemeClr val="accent1"/>
                </a:solidFill>
                <a:latin typeface="Angsana New" pitchFamily="18" charset="-34"/>
                <a:ea typeface="+mj-ea"/>
                <a:cs typeface="+mj-cs"/>
              </a:rPr>
              <a:t>การเติมเงินผ่านบัตรเครดิต</a:t>
            </a:r>
            <a:endParaRPr lang="th-TH" sz="28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8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08558-087C-428E-A150-0F3D365DB85C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14313"/>
            <a:ext cx="6929437" cy="1143000"/>
          </a:xfrm>
        </p:spPr>
        <p:txBody>
          <a:bodyPr/>
          <a:lstStyle/>
          <a:p>
            <a:r>
              <a:rPr lang="en-US" b="1" smtClean="0">
                <a:latin typeface="Angsana New" pitchFamily="18" charset="-34"/>
                <a:cs typeface="Angsana New" pitchFamily="18" charset="-34"/>
              </a:rPr>
              <a:t>Third Party Payment Gateway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9688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143500" y="1714500"/>
            <a:ext cx="367188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h-TH" sz="2800">
                <a:solidFill>
                  <a:srgbClr val="000099"/>
                </a:solidFill>
                <a:latin typeface="Angsana New" pitchFamily="18" charset="-34"/>
              </a:rPr>
              <a:t>ตัวกลางในการชำระเงินผ่านบัตรเครดิต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h-TH" sz="2800">
                <a:solidFill>
                  <a:srgbClr val="000099"/>
                </a:solidFill>
                <a:latin typeface="Angsana New" pitchFamily="18" charset="-34"/>
              </a:rPr>
              <a:t>รับบัตรเครดิตของ </a:t>
            </a:r>
            <a:r>
              <a:rPr lang="en-US" sz="2800">
                <a:solidFill>
                  <a:srgbClr val="000099"/>
                </a:solidFill>
                <a:latin typeface="Angsana New" pitchFamily="18" charset="-34"/>
              </a:rPr>
              <a:t>VISA </a:t>
            </a:r>
            <a:r>
              <a:rPr lang="th-TH" sz="2800">
                <a:solidFill>
                  <a:srgbClr val="000099"/>
                </a:solidFill>
                <a:latin typeface="Angsana New" pitchFamily="18" charset="-34"/>
              </a:rPr>
              <a:t>และ </a:t>
            </a:r>
            <a:r>
              <a:rPr lang="en-US" sz="2800">
                <a:solidFill>
                  <a:srgbClr val="000099"/>
                </a:solidFill>
                <a:latin typeface="Angsana New" pitchFamily="18" charset="-34"/>
              </a:rPr>
              <a:t>MasterCard </a:t>
            </a:r>
            <a:r>
              <a:rPr lang="th-TH" sz="2800">
                <a:solidFill>
                  <a:srgbClr val="000099"/>
                </a:solidFill>
                <a:latin typeface="Angsana New" pitchFamily="18" charset="-34"/>
              </a:rPr>
              <a:t>ทุกธนาคาร และ </a:t>
            </a:r>
            <a:r>
              <a:rPr lang="en-US" sz="2800">
                <a:solidFill>
                  <a:srgbClr val="000099"/>
                </a:solidFill>
                <a:latin typeface="Angsana New" pitchFamily="18" charset="-34"/>
              </a:rPr>
              <a:t>Amex</a:t>
            </a:r>
            <a:r>
              <a:rPr lang="th-TH" sz="2800">
                <a:solidFill>
                  <a:srgbClr val="000099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-180975" y="5373688"/>
            <a:ext cx="5580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Angsana New" pitchFamily="18" charset="-34"/>
              </a:rPr>
              <a:t>TARADPay.com</a:t>
            </a:r>
            <a:endParaRPr lang="th-TH" sz="3600" b="1">
              <a:solidFill>
                <a:srgbClr val="FF6600"/>
              </a:solidFill>
              <a:latin typeface="Angsana New" pitchFamily="18" charset="-34"/>
            </a:endParaRPr>
          </a:p>
        </p:txBody>
      </p:sp>
      <p:sp>
        <p:nvSpPr>
          <p:cNvPr id="4506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6AA5A-61C5-4791-A378-3C591D52EEE2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14313"/>
            <a:ext cx="6429375" cy="1143000"/>
          </a:xfrm>
        </p:spPr>
        <p:txBody>
          <a:bodyPr/>
          <a:lstStyle/>
          <a:p>
            <a:r>
              <a:rPr lang="th-TH" smtClean="0"/>
              <a:t>หน้ารายการขายสินค้า</a:t>
            </a: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b="11232"/>
          <a:stretch>
            <a:fillRect/>
          </a:stretch>
        </p:blipFill>
        <p:spPr bwMode="auto">
          <a:xfrm>
            <a:off x="1476375" y="1412875"/>
            <a:ext cx="6370638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1EBA1-A305-4D61-9CB5-BD105CD278E2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	</a:t>
            </a:r>
            <a:r>
              <a:rPr lang="en-US" sz="3600" kern="0" dirty="0">
                <a:latin typeface="Angsana New" pitchFamily="18" charset="-34"/>
              </a:rPr>
              <a:t>6</a:t>
            </a:r>
            <a:r>
              <a:rPr lang="th-TH" sz="3600" kern="0" dirty="0">
                <a:latin typeface="Angsana New" pitchFamily="18" charset="-34"/>
              </a:rPr>
              <a:t>.ระบบออดิโอเท็กซ์ </a:t>
            </a:r>
            <a:r>
              <a:rPr lang="en-US" sz="3600" kern="0" dirty="0">
                <a:latin typeface="Angsana New" pitchFamily="18" charset="-34"/>
              </a:rPr>
              <a:t>1900</a:t>
            </a:r>
            <a:endParaRPr lang="th-TH" sz="3600" kern="0" dirty="0">
              <a:latin typeface="Angsana New" pitchFamily="18" charset="-34"/>
            </a:endParaRP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ngsana New" pitchFamily="18" charset="-34"/>
              </a:rPr>
              <a:t>ระบบโต้ตอบอัตโนมัติแบบเสียงผ่านโทรศัพท์ (</a:t>
            </a:r>
            <a:r>
              <a:rPr lang="en-US" sz="3200" dirty="0">
                <a:latin typeface="Angsana New" pitchFamily="18" charset="-34"/>
              </a:rPr>
              <a:t>IVR : </a:t>
            </a:r>
            <a:r>
              <a:rPr lang="en-US" sz="3200" dirty="0" err="1">
                <a:latin typeface="Angsana New" pitchFamily="18" charset="-34"/>
              </a:rPr>
              <a:t>Interative</a:t>
            </a:r>
            <a:r>
              <a:rPr lang="en-US" sz="3200" dirty="0">
                <a:latin typeface="Angsana New" pitchFamily="18" charset="-34"/>
              </a:rPr>
              <a:t> Voice Response) </a:t>
            </a:r>
            <a:r>
              <a:rPr lang="th-TH" sz="3200" dirty="0">
                <a:latin typeface="Angsana New" pitchFamily="18" charset="-34"/>
              </a:rPr>
              <a:t>โดยสามารถทำการเก็บเงินจากผู้ใช้บริการได้ โดยค่าใช้บริการจะไปรวมอยู่ในบิลโทรศัพท์</a:t>
            </a:r>
          </a:p>
          <a:p>
            <a:pPr marL="1028700" lvl="1" indent="-571500" eaLnBrk="0" hangingPunct="0">
              <a:spcBef>
                <a:spcPct val="20000"/>
              </a:spcBef>
              <a:defRPr/>
            </a:pPr>
            <a:r>
              <a:rPr lang="en-US" sz="3600" dirty="0">
                <a:latin typeface="Angsana New" pitchFamily="18" charset="-34"/>
              </a:rPr>
              <a:t>7. </a:t>
            </a:r>
            <a:r>
              <a:rPr lang="th-TH" sz="3600" dirty="0">
                <a:latin typeface="Angsana New" pitchFamily="18" charset="-34"/>
              </a:rPr>
              <a:t>การชำระเงินด้วย </a:t>
            </a:r>
            <a:r>
              <a:rPr lang="en-US" sz="3600" dirty="0">
                <a:latin typeface="Angsana New" pitchFamily="18" charset="-34"/>
              </a:rPr>
              <a:t>SMS</a:t>
            </a:r>
            <a:endParaRPr lang="th-TH" sz="3600" dirty="0">
              <a:latin typeface="Angsana New" pitchFamily="18" charset="-34"/>
            </a:endParaRP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dirty="0">
                <a:latin typeface="Angsana New" pitchFamily="18" charset="-34"/>
              </a:rPr>
              <a:t>เช่น การโหวตและชมภาพจากเว็บ ผู้ชมต้องสมัครสมาชิกเข้าใช้งาน หลังจากนั้นเว็บไซต์จะส่งรหัสผ่านมาทาง </a:t>
            </a:r>
            <a:r>
              <a:rPr lang="en-US" sz="3200" dirty="0" err="1">
                <a:latin typeface="Angsana New" pitchFamily="18" charset="-34"/>
              </a:rPr>
              <a:t>sms</a:t>
            </a:r>
            <a:r>
              <a:rPr lang="en-US" sz="3200" dirty="0">
                <a:latin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</a:rPr>
              <a:t>มายังโทรศัพท์มือถือของผู้ที่ต้องการรับชมและโหวต โดยคิดค่าบริการสำหรับรหัสผ่าน</a:t>
            </a:r>
            <a:endParaRPr lang="en-US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defRPr/>
            </a:pPr>
            <a:endParaRPr lang="th-TH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4710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A645A-2874-4D09-A3DA-6455D91ACC07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t="13184" r="29688" b="12842"/>
          <a:stretch>
            <a:fillRect/>
          </a:stretch>
        </p:blipFill>
        <p:spPr bwMode="auto">
          <a:xfrm>
            <a:off x="679450" y="71438"/>
            <a:ext cx="789305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6E93E-468B-4BFE-BD5B-C7C9B6B82BC3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h-TH" sz="3600" kern="0" dirty="0">
                <a:latin typeface="Angsana New" pitchFamily="18" charset="-34"/>
              </a:rPr>
              <a:t>ระบบโอนเงินผ่านที่ทำการไปรษณีย์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kern="0" dirty="0">
                <a:latin typeface="Angsana New" pitchFamily="18" charset="-34"/>
              </a:rPr>
              <a:t>1.1 </a:t>
            </a:r>
            <a:r>
              <a:rPr lang="th-TH" sz="3600" kern="0" dirty="0">
                <a:latin typeface="Angsana New" pitchFamily="18" charset="-34"/>
              </a:rPr>
              <a:t>บริการธนาณัติ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1.2 ตั๋วแลกเงินไปรษณีย์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1.3 ไปรษณีย์เก็บเงิน หรือ พัสดุเก็บเงินปลายทาง (พ.</a:t>
            </a:r>
            <a:r>
              <a:rPr lang="th-TH" sz="3600" kern="0" dirty="0" err="1">
                <a:latin typeface="Angsana New" pitchFamily="18" charset="-34"/>
              </a:rPr>
              <a:t>ก.ง.</a:t>
            </a:r>
            <a:r>
              <a:rPr lang="th-TH" sz="3600" kern="0" dirty="0">
                <a:latin typeface="Angsana New" pitchFamily="18" charset="-34"/>
              </a:rPr>
              <a:t>)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1.4 </a:t>
            </a:r>
            <a:r>
              <a:rPr lang="en-US" sz="3600" kern="0" dirty="0">
                <a:latin typeface="Angsana New" pitchFamily="18" charset="-34"/>
              </a:rPr>
              <a:t>Pay At Post </a:t>
            </a:r>
            <a:r>
              <a:rPr lang="th-TH" sz="3600" kern="0" dirty="0">
                <a:latin typeface="Angsana New" pitchFamily="18" charset="-34"/>
              </a:rPr>
              <a:t>บริการรับชำระค่าใช้จ่ายต่างๆ มากกว่า 80 รายการ ผ่านที่ทำการไปรษณีย์ทั่วประเทศ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600" kern="0" dirty="0">
              <a:latin typeface="Angsana New" pitchFamily="18" charset="-34"/>
            </a:endParaRPr>
          </a:p>
        </p:txBody>
      </p:sp>
      <p:sp>
        <p:nvSpPr>
          <p:cNvPr id="1434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6EE08-E984-4DE2-B84B-78C7563F5E6F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en-US" sz="3600" dirty="0">
                <a:solidFill>
                  <a:srgbClr val="003399"/>
                </a:solidFill>
                <a:latin typeface="Angsana New" pitchFamily="18" charset="-34"/>
              </a:rPr>
              <a:t>8. E-mobile </a:t>
            </a:r>
            <a:r>
              <a:rPr lang="en-US" sz="3600" kern="0" dirty="0">
                <a:latin typeface="Angsana New" pitchFamily="18" charset="-34"/>
              </a:rPr>
              <a:t>	</a:t>
            </a:r>
          </a:p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200" dirty="0">
                <a:latin typeface="Angsana New" pitchFamily="18" charset="-34"/>
              </a:rPr>
              <a:t>		ช่องทางใหม่ของการสั่งซื้อ และชำระค่าสินค้าหรือบริการต่างๆ ผ่านทางโทรศัพท์มือถือ ด้วยวิธีที่ง่าย สะดวก และปลอดภัย โดยทำการสมัครกับธนาคารเจ้าของบัญชี เพื่อทำการผูกเบอร์โทรศัพท์มือถือกับบัญชีของผู้ซื้อ จากนั้นผู้ซื้อสามารถ ใช้หลายๆ ช่องทางเพื่อสั่งซื้อสินค้า กับร้านค้าที่ร่วมให้บริการ รวมไปถึง ขั้นตอนการชำระเงิน หรือค่าบริการต่างๆ จะตัดเงินจากบัญชีของท่าน ซึ่งกระบวนการทั้งหมดนี้ สามารถทำผ่านโทรศัพท์มือถือ เพียงเครื่องเดียว</a:t>
            </a:r>
            <a:endParaRPr lang="en-US" sz="3200" kern="0" dirty="0">
              <a:latin typeface="Angsana New" pitchFamily="18" charset="-34"/>
            </a:endParaRPr>
          </a:p>
        </p:txBody>
      </p:sp>
      <p:sp>
        <p:nvSpPr>
          <p:cNvPr id="4915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7D128-0111-4C9A-B471-FEB066258658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en-US" sz="3600" dirty="0">
                <a:solidFill>
                  <a:srgbClr val="003399"/>
                </a:solidFill>
                <a:latin typeface="Angsana New" pitchFamily="18" charset="-34"/>
              </a:rPr>
              <a:t>8. E-mobile </a:t>
            </a:r>
            <a:r>
              <a:rPr lang="en-US" sz="3600" kern="0" dirty="0">
                <a:latin typeface="Angsana New" pitchFamily="18" charset="-34"/>
              </a:rPr>
              <a:t>	</a:t>
            </a:r>
          </a:p>
          <a:p>
            <a:pPr marL="1943100" lvl="3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200" kern="0" dirty="0">
                <a:latin typeface="Angsana New" pitchFamily="18" charset="-34"/>
              </a:rPr>
              <a:t>โมบาย</a:t>
            </a:r>
            <a:r>
              <a:rPr lang="th-TH" sz="3200" kern="0" dirty="0" err="1">
                <a:latin typeface="Angsana New" pitchFamily="18" charset="-34"/>
              </a:rPr>
              <a:t>เพย์เมนต์</a:t>
            </a:r>
            <a:r>
              <a:rPr lang="th-TH" sz="3200" kern="0" dirty="0">
                <a:latin typeface="Angsana New" pitchFamily="18" charset="-34"/>
              </a:rPr>
              <a:t>คลับ (</a:t>
            </a:r>
            <a:r>
              <a:rPr lang="en-US" sz="3200" kern="0" dirty="0">
                <a:latin typeface="Angsana New" pitchFamily="18" charset="-34"/>
                <a:hlinkClick r:id="rId2"/>
              </a:rPr>
              <a:t>www.mobilepaymentclub.com</a:t>
            </a:r>
            <a:r>
              <a:rPr lang="en-US" sz="3200" kern="0" dirty="0">
                <a:latin typeface="Angsana New" pitchFamily="18" charset="-34"/>
              </a:rPr>
              <a:t>)</a:t>
            </a:r>
          </a:p>
          <a:p>
            <a:pPr marL="1943100" lvl="3" indent="-571500" eaLnBrk="0" hangingPunct="0">
              <a:spcBef>
                <a:spcPct val="20000"/>
              </a:spcBef>
              <a:defRPr/>
            </a:pPr>
            <a:r>
              <a:rPr lang="th-TH" sz="3200" dirty="0">
                <a:latin typeface="Angsana New" pitchFamily="18" charset="-34"/>
              </a:rPr>
              <a:t>	ช่องทางการชำระสินค้าหรือบริการต่างๆ ผ่านทางโทรศัพท์มือถือ โดยการสมัครกับธนาคารเจ้าของบัญชี และทำการผูกเบอร์โทรศัพท์มือถือกับบัญชีผู้ซื้อ</a:t>
            </a:r>
            <a:endParaRPr lang="en-US" sz="3200" dirty="0">
              <a:latin typeface="Angsana New" pitchFamily="18" charset="-34"/>
            </a:endParaRPr>
          </a:p>
          <a:p>
            <a:pPr marL="1943100" lvl="3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>
                <a:latin typeface="Angsana New" pitchFamily="18" charset="-34"/>
              </a:rPr>
              <a:t>mPAY </a:t>
            </a:r>
            <a:r>
              <a:rPr lang="th-TH" sz="3200" kern="0" dirty="0">
                <a:latin typeface="Angsana New" pitchFamily="18" charset="-34"/>
              </a:rPr>
              <a:t>จาก </a:t>
            </a:r>
            <a:r>
              <a:rPr lang="en-US" sz="3200" kern="0" dirty="0">
                <a:latin typeface="Angsana New" pitchFamily="18" charset="-34"/>
              </a:rPr>
              <a:t>AIS</a:t>
            </a:r>
            <a:r>
              <a:rPr lang="th-TH" sz="3200" kern="0" dirty="0">
                <a:latin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</a:rPr>
              <a:t>บริการรับชำระค่าบริการและสินค้าผ่านทางโทรศัพท์มือถือของเครือข่ายเอไอ</a:t>
            </a:r>
            <a:r>
              <a:rPr lang="th-TH" sz="3200" dirty="0" err="1">
                <a:latin typeface="Angsana New" pitchFamily="18" charset="-34"/>
              </a:rPr>
              <a:t>เอส</a:t>
            </a:r>
            <a:endParaRPr lang="en-US" sz="3200" dirty="0">
              <a:latin typeface="Angsana New" pitchFamily="18" charset="-34"/>
            </a:endParaRPr>
          </a:p>
          <a:p>
            <a:pPr marL="1485900" lvl="2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defRPr/>
            </a:pPr>
            <a:endParaRPr lang="th-TH" sz="3200" dirty="0">
              <a:latin typeface="Angsana New" pitchFamily="18" charset="-34"/>
            </a:endParaRP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th-TH" sz="2800" kern="0" dirty="0">
              <a:latin typeface="Angsana New" pitchFamily="18" charset="-34"/>
            </a:endParaRPr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176AF-C87B-4EF7-B7C4-49BA2FF86CBA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4" descr="ec--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7345362" cy="6124575"/>
          </a:xfrm>
          <a:noFill/>
          <a:ln w="19050">
            <a:solidFill>
              <a:srgbClr val="000000"/>
            </a:solidFill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1619250" y="6310313"/>
            <a:ext cx="69421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โมบาย</a:t>
            </a:r>
            <a:r>
              <a:rPr lang="th-TH" sz="3600" b="1" kern="0" dirty="0" err="1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เพย์เมนต์</a:t>
            </a:r>
            <a:r>
              <a:rPr lang="th-TH" sz="36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คลับ (</a:t>
            </a:r>
            <a:r>
              <a:rPr lang="en-US" sz="36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www.mobilepaymentclub.com)</a:t>
            </a:r>
            <a:endParaRPr lang="th-TH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120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DE0F7-F75C-4C16-A19C-C8244CDD125D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 l="14108" t="17345" r="15605" b="6250"/>
          <a:stretch>
            <a:fillRect/>
          </a:stretch>
        </p:blipFill>
        <p:spPr bwMode="auto">
          <a:xfrm>
            <a:off x="0" y="792163"/>
            <a:ext cx="9145588" cy="558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3276600" y="6381750"/>
            <a:ext cx="2790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บริการ </a:t>
            </a:r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mPAY </a:t>
            </a:r>
            <a:r>
              <a:rPr lang="th-TH" sz="32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จาก </a:t>
            </a:r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ngsana New" pitchFamily="18" charset="-34"/>
              </a:rPr>
              <a:t>AIS</a:t>
            </a:r>
            <a:endParaRPr lang="th-TH" sz="32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223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CEA0D1-4E5D-4B05-85D4-CF6A724ECD57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7543800" cy="1295400"/>
          </a:xfrm>
        </p:spPr>
        <p:txBody>
          <a:bodyPr/>
          <a:lstStyle/>
          <a:p>
            <a:r>
              <a:rPr lang="en-US" sz="320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9.</a:t>
            </a:r>
            <a:r>
              <a:rPr lang="th-TH" sz="320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ระบบการชำระเงินอื่นๆ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7863" y="1916113"/>
            <a:ext cx="7854950" cy="1558925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  <a:latin typeface="Angsana New" pitchFamily="18" charset="-34"/>
              </a:rPr>
              <a:t>Counter Service Co.,Ltd.</a:t>
            </a:r>
            <a:r>
              <a:rPr lang="en-US" sz="2800" smtClean="0">
                <a:solidFill>
                  <a:srgbClr val="C00000"/>
                </a:solidFill>
                <a:latin typeface="Angsana New" pitchFamily="18" charset="-34"/>
              </a:rPr>
              <a:t> </a:t>
            </a:r>
          </a:p>
          <a:p>
            <a:pPr lvl="1"/>
            <a:r>
              <a:rPr lang="en-US" smtClean="0">
                <a:latin typeface="Angsana New" pitchFamily="18" charset="-34"/>
              </a:rPr>
              <a:t> </a:t>
            </a:r>
            <a:r>
              <a:rPr lang="th-TH" smtClean="0">
                <a:latin typeface="Angsana New" pitchFamily="18" charset="-34"/>
              </a:rPr>
              <a:t>มีบริการตามร้าน </a:t>
            </a:r>
            <a:r>
              <a:rPr lang="en-US" smtClean="0">
                <a:latin typeface="Angsana New" pitchFamily="18" charset="-34"/>
              </a:rPr>
              <a:t>7-11 </a:t>
            </a:r>
            <a:r>
              <a:rPr lang="th-TH" smtClean="0">
                <a:latin typeface="Angsana New" pitchFamily="18" charset="-34"/>
              </a:rPr>
              <a:t>สามารถรับชำระเงินบัตรเครดิตของธนาคารต่างๆ ชำระค่าสาธารณูปโภคต่างๆ ตลอดจนชำระค่าบริการมือถือ แบบจดทะเบียน</a:t>
            </a:r>
          </a:p>
          <a:p>
            <a:pPr lvl="1"/>
            <a:endParaRPr lang="th-TH" smtClean="0">
              <a:latin typeface="Angsana New" pitchFamily="18" charset="-34"/>
            </a:endParaRPr>
          </a:p>
          <a:p>
            <a:pPr lvl="1"/>
            <a:endParaRPr lang="en-US" smtClean="0">
              <a:latin typeface="Angsana New" pitchFamily="18" charset="-34"/>
            </a:endParaRPr>
          </a:p>
          <a:p>
            <a:endParaRPr lang="en-US" sz="2800" smtClean="0">
              <a:latin typeface="Angsana New" pitchFamily="18" charset="-34"/>
            </a:endParaRPr>
          </a:p>
          <a:p>
            <a:endParaRPr lang="th-TH" smtClean="0">
              <a:latin typeface="Angsana New" pitchFamily="18" charset="-34"/>
            </a:endParaRPr>
          </a:p>
        </p:txBody>
      </p:sp>
      <p:pic>
        <p:nvPicPr>
          <p:cNvPr id="53252" name="Picture 4" descr="logocounter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4076700"/>
            <a:ext cx="1616075" cy="1131888"/>
          </a:xfrm>
          <a:noFill/>
        </p:spPr>
      </p:pic>
      <p:pic>
        <p:nvPicPr>
          <p:cNvPr id="53253" name="Picture 5" descr="pic_main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79838" y="3933825"/>
            <a:ext cx="3817937" cy="1598613"/>
          </a:xfrm>
        </p:spPr>
      </p:pic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190500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h-TH" sz="4000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การชำระเงินของพาณิชย์อิเล็กทรอนิกส์</a:t>
            </a:r>
            <a:endParaRPr lang="th-TH" sz="40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5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569855-C83A-47CB-808A-2A641A7B1BC2}" type="slidenum">
              <a:rPr lang="en-US" altLang="en-US" smtClean="0">
                <a:latin typeface="Arial" charset="0"/>
              </a:rPr>
              <a:pPr/>
              <a:t>44</a:t>
            </a:fld>
            <a:endParaRPr lang="th-TH" alt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375"/>
            <a:ext cx="8229600" cy="1143000"/>
          </a:xfrm>
        </p:spPr>
        <p:txBody>
          <a:bodyPr/>
          <a:lstStyle/>
          <a:p>
            <a:pPr algn="ctr"/>
            <a:r>
              <a:rPr lang="th-TH" sz="7200" b="1" smtClean="0"/>
              <a:t>การส่งสินค้า</a:t>
            </a:r>
          </a:p>
        </p:txBody>
      </p:sp>
      <p:sp>
        <p:nvSpPr>
          <p:cNvPr id="54275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AF84B-8CAB-44C3-A563-02E6AAF3EA16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smtClean="0"/>
              <a:t>รูปแบบการส่งสินค้าในประเทศ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พนักงานส่งสินค้า </a:t>
            </a:r>
            <a:r>
              <a:rPr lang="en-US" sz="4400" smtClean="0">
                <a:latin typeface="Angsana New" pitchFamily="18" charset="-34"/>
                <a:cs typeface="Angsana New" pitchFamily="18" charset="-34"/>
              </a:rPr>
              <a:t>(messenger)	</a:t>
            </a:r>
          </a:p>
          <a:p>
            <a:pPr>
              <a:lnSpc>
                <a:spcPct val="90000"/>
              </a:lnSpc>
            </a:pP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ไปรษณีย์ด่วนพิเศษ (</a:t>
            </a:r>
            <a:r>
              <a:rPr lang="en-US" sz="4400" smtClean="0">
                <a:latin typeface="Angsana New" pitchFamily="18" charset="-34"/>
                <a:cs typeface="Angsana New" pitchFamily="18" charset="-34"/>
              </a:rPr>
              <a:t>EMS</a:t>
            </a: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พัสดุไปรษณีย์ลงทะเบียน</a:t>
            </a:r>
          </a:p>
          <a:p>
            <a:pPr>
              <a:lnSpc>
                <a:spcPct val="90000"/>
              </a:lnSpc>
            </a:pP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พัสดุเก็บเงินปลายทาง (พ.ง.ก.)</a:t>
            </a:r>
          </a:p>
          <a:p>
            <a:pPr>
              <a:lnSpc>
                <a:spcPct val="90000"/>
              </a:lnSpc>
            </a:pPr>
            <a:r>
              <a:rPr lang="th-TH" sz="4400" smtClean="0">
                <a:latin typeface="Angsana New" pitchFamily="18" charset="-34"/>
                <a:cs typeface="Angsana New" pitchFamily="18" charset="-34"/>
              </a:rPr>
              <a:t>มารับสินค้าที่จุดรับสินค้า </a:t>
            </a:r>
          </a:p>
        </p:txBody>
      </p:sp>
      <p:sp>
        <p:nvSpPr>
          <p:cNvPr id="5530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9873BC-33FF-49BC-8FBD-B1ADAA958524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smtClean="0"/>
              <a:t>รูปแบบการส่งสินค้าต่างประเทศ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29025"/>
          </a:xfrm>
        </p:spPr>
        <p:txBody>
          <a:bodyPr/>
          <a:lstStyle/>
          <a:p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ผู้ให้บริการส่งสินค้า 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Courier</a:t>
            </a:r>
            <a:br>
              <a:rPr lang="en-US" sz="360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smtClean="0">
                <a:latin typeface="Angsana New" pitchFamily="18" charset="-34"/>
                <a:cs typeface="Angsana New" pitchFamily="18" charset="-34"/>
              </a:rPr>
            </a:br>
            <a:endParaRPr lang="en-US" sz="360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ไปรษณีย์ด่วนพิเศษ (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EMS</a:t>
            </a: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>
              <a:buFontTx/>
              <a:buNone/>
            </a:pPr>
            <a:endParaRPr lang="th-TH" sz="360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พัสดุไปรษณีย์ลงทะเบียน </a:t>
            </a:r>
          </a:p>
          <a:p>
            <a:pPr>
              <a:buFontTx/>
              <a:buNone/>
            </a:pPr>
            <a:endParaRPr lang="th-TH" sz="360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071688"/>
            <a:ext cx="24892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286000"/>
            <a:ext cx="2643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643313"/>
            <a:ext cx="33575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344CC-446F-4939-84AD-820E0DFA9CD1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557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	1. นักศึกษาคิดว่าวิธีการชำระเงิน</a:t>
            </a:r>
            <a:r>
              <a:rPr lang="th-TH" sz="2800" smtClean="0"/>
              <a:t>ของพาณิชย์อิเล็กทรอนิกส์วิธีใดปลอดภัยที่สุด เพราะเหตุใด จงอธิบาย</a:t>
            </a:r>
            <a:endParaRPr lang="th-TH" sz="280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	2. นักศึกษาคิดว่าผู้ถือบัตรเครดิตต้องรับผิดชอบหรือไม่ ถ้ามีผู้อื่นนำบัตรไปใช้ชำระค่าสินค้าและบริการทางอินเทอร์เน็ต จงอธิบาย และมีข้อปฏิบัติเพื่อป้องกันอย่างไร</a:t>
            </a:r>
          </a:p>
          <a:p>
            <a:pPr>
              <a:buFont typeface="Wingdings" pitchFamily="2" charset="2"/>
              <a:buNone/>
            </a:pP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	3. กระเป๋าเงินอิเล็กทรอนิกส์ </a:t>
            </a:r>
            <a:r>
              <a:rPr lang="en-US" sz="2800" smtClean="0">
                <a:latin typeface="Angsana New" pitchFamily="18" charset="-34"/>
                <a:cs typeface="Angsana New" pitchFamily="18" charset="-34"/>
              </a:rPr>
              <a:t>(E-wallet) </a:t>
            </a: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คืออะไร มีวิธีการทำงานอย่างไร</a:t>
            </a:r>
          </a:p>
          <a:p>
            <a:pPr>
              <a:buFont typeface="Wingdings" pitchFamily="2" charset="2"/>
              <a:buNone/>
            </a:pP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	4. จงบอกชื่อบริษัทและชื่อเว็บไซต์ ที่ให้บริการขนส่งสินค้าภายในประเทศ หรือต่างประเทศมาอย่างน้อย 5 บริษัท และอธิบายถึงลักษณะของบริการว่าขนส่งสินค้าประเภทใด</a:t>
            </a:r>
          </a:p>
          <a:p>
            <a:endParaRPr lang="en-AU" sz="280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smtClean="0">
                <a:solidFill>
                  <a:srgbClr val="0070C0"/>
                </a:solidFill>
                <a:latin typeface="Angsana New" pitchFamily="18" charset="-34"/>
              </a:rPr>
              <a:t>แบบฝึกหัด</a:t>
            </a:r>
            <a:endParaRPr lang="en-AU" sz="4400" b="1" smtClean="0">
              <a:solidFill>
                <a:srgbClr val="0070C0"/>
              </a:solidFill>
              <a:latin typeface="Angsana New" pitchFamily="18" charset="-34"/>
            </a:endParaRPr>
          </a:p>
        </p:txBody>
      </p:sp>
      <p:sp>
        <p:nvSpPr>
          <p:cNvPr id="5734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B406B-0290-4BAF-B290-185814EE3C50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by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www.chantra.sru.ac.th/update_EC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90D65-7959-402E-BF7E-C601CF76281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4438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2. บริการโอนเงินผ่านทางธนาคาร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kern="0" dirty="0">
                <a:latin typeface="Angsana New" pitchFamily="18" charset="-34"/>
              </a:rPr>
              <a:t>2.1 </a:t>
            </a:r>
            <a:r>
              <a:rPr lang="th-TH" sz="3600" kern="0" dirty="0">
                <a:latin typeface="Angsana New" pitchFamily="18" charset="-34"/>
              </a:rPr>
              <a:t>โอนเงินผ่านเคาน์เตอร์ธนาคาร</a:t>
            </a:r>
          </a:p>
          <a:p>
            <a:pPr marL="1943100" lvl="3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โอนเงินในประเทศ/ระหว่างประเทศ</a:t>
            </a:r>
          </a:p>
          <a:p>
            <a:pPr marL="1943100" lvl="3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ธนาณัติ</a:t>
            </a:r>
            <a:r>
              <a:rPr lang="th-TH" sz="3600" kern="0" dirty="0" err="1">
                <a:latin typeface="Angsana New" pitchFamily="18" charset="-34"/>
              </a:rPr>
              <a:t>เวสเทิร์น</a:t>
            </a:r>
            <a:r>
              <a:rPr lang="th-TH" sz="3600" kern="0" dirty="0">
                <a:latin typeface="Angsana New" pitchFamily="18" charset="-34"/>
              </a:rPr>
              <a:t>ยู</a:t>
            </a:r>
            <a:r>
              <a:rPr lang="th-TH" sz="3600" kern="0" dirty="0" err="1">
                <a:latin typeface="Angsana New" pitchFamily="18" charset="-34"/>
              </a:rPr>
              <a:t>เนี่ยน</a:t>
            </a:r>
            <a:r>
              <a:rPr lang="th-TH" sz="3600" kern="0" dirty="0">
                <a:latin typeface="Angsana New" pitchFamily="18" charset="-34"/>
              </a:rPr>
              <a:t> คือ บริการส่งเงินด่วนทางอิเล็กทรอนิกส์ผ่านตัวแทน</a:t>
            </a:r>
            <a:r>
              <a:rPr lang="th-TH" sz="3600" kern="0" dirty="0" err="1">
                <a:latin typeface="Angsana New" pitchFamily="18" charset="-34"/>
              </a:rPr>
              <a:t>เวสเทิร์น</a:t>
            </a:r>
            <a:r>
              <a:rPr lang="th-TH" sz="3600" kern="0" dirty="0">
                <a:latin typeface="Angsana New" pitchFamily="18" charset="-34"/>
              </a:rPr>
              <a:t>ยู</a:t>
            </a:r>
            <a:r>
              <a:rPr lang="th-TH" sz="3600" kern="0" dirty="0" err="1">
                <a:latin typeface="Angsana New" pitchFamily="18" charset="-34"/>
              </a:rPr>
              <a:t>เนี่ยนมา</a:t>
            </a:r>
            <a:r>
              <a:rPr lang="th-TH" sz="3600" kern="0" dirty="0">
                <a:latin typeface="Angsana New" pitchFamily="18" charset="-34"/>
              </a:rPr>
              <a:t>กกว่า 117,000 แห่งทั่วโลก โดยใช้เวลาประมาณ 15 นาที โดยผู้รับโอนสามารถรับเงินได้ที่สาขา ที่มีเครื่องหมาย โดยไม่ต้องมีบัญชีธนาคารเปิดอยู่ และผู้ฝากส่งไม่ต้องใช้เอกสารใดๆ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600" kern="0" dirty="0">
              <a:latin typeface="Angsana New" pitchFamily="18" charset="-34"/>
            </a:endParaRPr>
          </a:p>
        </p:txBody>
      </p:sp>
      <p:sp>
        <p:nvSpPr>
          <p:cNvPr id="1536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4ADC6-BD14-48CD-8318-6071B4FCE633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1285875" y="4786313"/>
            <a:ext cx="6858000" cy="533400"/>
          </a:xfrm>
        </p:spPr>
        <p:txBody>
          <a:bodyPr/>
          <a:lstStyle/>
          <a:p>
            <a:pPr marL="342900" indent="-342900"/>
            <a:r>
              <a:rPr lang="th-TH" sz="3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สามารถส่งธนาณัติเวสเทิร์นยูเนี่ยนได้ไม่เกิน 1,900 เหรียญสหรัฐ หรือประมาณไม่เกิน 75,000 บาท ต่อการฝากส่งธนาณัติ 1 ฉบับ/วัน</a:t>
            </a:r>
            <a:endParaRPr lang="th-TH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50" y="1571625"/>
            <a:ext cx="4614863" cy="771525"/>
          </a:xfrm>
          <a:prstGeom prst="rect">
            <a:avLst/>
          </a:prstGeom>
        </p:spPr>
        <p:txBody>
          <a:bodyPr/>
          <a:lstStyle/>
          <a:p>
            <a:pPr marL="1943100" lvl="3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ธนาณัติ</a:t>
            </a:r>
            <a:r>
              <a:rPr lang="th-TH" sz="3600" kern="0" dirty="0" err="1">
                <a:latin typeface="Angsana New" pitchFamily="18" charset="-34"/>
              </a:rPr>
              <a:t>เวสเทิร์น</a:t>
            </a:r>
            <a:r>
              <a:rPr lang="th-TH" sz="3600" kern="0" dirty="0">
                <a:latin typeface="Angsana New" pitchFamily="18" charset="-34"/>
              </a:rPr>
              <a:t>ยู</a:t>
            </a:r>
            <a:r>
              <a:rPr lang="th-TH" sz="3600" kern="0" dirty="0" err="1">
                <a:latin typeface="Angsana New" pitchFamily="18" charset="-34"/>
              </a:rPr>
              <a:t>เนี่ยน</a:t>
            </a:r>
            <a:endParaRPr lang="en-US" sz="3600" kern="0" dirty="0">
              <a:latin typeface="Angsana New" pitchFamily="18" charset="-34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3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190500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h-TH" sz="4000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การชำระเงินของพาณิชย์อิเล็กทรอนิกส์</a:t>
            </a:r>
            <a:endParaRPr lang="th-TH" sz="40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0E776-C8C7-4986-B0BE-23280F6FFF46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2. บริการโอนเงินผ่านทางธนาคาร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kern="0" dirty="0">
                <a:latin typeface="Angsana New" pitchFamily="18" charset="-34"/>
              </a:rPr>
              <a:t>2.1 </a:t>
            </a:r>
            <a:r>
              <a:rPr lang="th-TH" sz="3600" kern="0" dirty="0">
                <a:latin typeface="Angsana New" pitchFamily="18" charset="-34"/>
              </a:rPr>
              <a:t>โอนเงินผ่านเคาน์เตอร์ธนาคาร</a:t>
            </a:r>
          </a:p>
          <a:p>
            <a:pPr marL="1943100" lvl="3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3600" kern="0" dirty="0">
                <a:latin typeface="Angsana New" pitchFamily="18" charset="-34"/>
              </a:rPr>
              <a:t>ธนาณัติมันนี่แกรม</a:t>
            </a:r>
            <a:r>
              <a:rPr lang="en-US" sz="3600" kern="0" dirty="0">
                <a:latin typeface="Angsana New" pitchFamily="18" charset="-34"/>
              </a:rPr>
              <a:t>(Money Gram) </a:t>
            </a:r>
            <a:r>
              <a:rPr lang="th-TH" sz="3600" kern="0" dirty="0">
                <a:latin typeface="Angsana New" pitchFamily="18" charset="-34"/>
              </a:rPr>
              <a:t>คล้าย</a:t>
            </a:r>
            <a:r>
              <a:rPr lang="th-TH" sz="3600" kern="0" dirty="0" err="1">
                <a:latin typeface="Angsana New" pitchFamily="18" charset="-34"/>
              </a:rPr>
              <a:t>กับเวสเทิร์น</a:t>
            </a:r>
            <a:r>
              <a:rPr lang="th-TH" sz="3600" kern="0" dirty="0">
                <a:latin typeface="Angsana New" pitchFamily="18" charset="-34"/>
              </a:rPr>
              <a:t>ยู</a:t>
            </a:r>
            <a:r>
              <a:rPr lang="th-TH" sz="3600" kern="0" dirty="0" err="1">
                <a:latin typeface="Angsana New" pitchFamily="18" charset="-34"/>
              </a:rPr>
              <a:t>เนี่ยน</a:t>
            </a:r>
            <a:r>
              <a:rPr lang="th-TH" sz="3600" kern="0" dirty="0">
                <a:latin typeface="Angsana New" pitchFamily="18" charset="-34"/>
              </a:rPr>
              <a:t> คือ โอนเงินด่วนระหว่างประเทศ เพียงประมาณ 10 นาที หลังการโอนสามารถติดต่อขอรับได้ทันทีที่ธนาคารทุกสาขาที่มีเครื่องหมาย</a:t>
            </a:r>
          </a:p>
          <a:p>
            <a:pPr marL="571500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600" kern="0" dirty="0">
              <a:latin typeface="Angsana New" pitchFamily="18" charset="-34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072063"/>
            <a:ext cx="4410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5C725-21D7-4721-A38E-B94374577B67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02602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defRPr/>
            </a:pPr>
            <a:r>
              <a:rPr lang="th-TH" sz="3600" kern="0" dirty="0">
                <a:latin typeface="Angsana New" pitchFamily="18" charset="-34"/>
              </a:rPr>
              <a:t>2. บริการโอนเงินผ่านทางธนาคาร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kern="0" dirty="0">
                <a:latin typeface="Angsana New" pitchFamily="18" charset="-34"/>
              </a:rPr>
              <a:t>2.</a:t>
            </a:r>
            <a:r>
              <a:rPr lang="th-TH" sz="3600" kern="0" dirty="0">
                <a:latin typeface="Angsana New" pitchFamily="18" charset="-34"/>
              </a:rPr>
              <a:t>2 โอนเงินผ่านเครื่องเอทีเอ็ม (</a:t>
            </a:r>
            <a:r>
              <a:rPr lang="en-US" sz="3600" kern="0" dirty="0">
                <a:latin typeface="Angsana New" pitchFamily="18" charset="-34"/>
              </a:rPr>
              <a:t>ATM)</a:t>
            </a:r>
          </a:p>
          <a:p>
            <a:pPr marL="1028700" lvl="1" indent="-5715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kern="0" dirty="0">
                <a:latin typeface="Angsana New" pitchFamily="18" charset="-34"/>
              </a:rPr>
              <a:t>2.3 </a:t>
            </a:r>
            <a:r>
              <a:rPr lang="th-TH" sz="3600" kern="0" dirty="0">
                <a:latin typeface="Angsana New" pitchFamily="18" charset="-34"/>
              </a:rPr>
              <a:t>ชำระผ่านอินเทอร์เน็ตแบ</a:t>
            </a:r>
            <a:r>
              <a:rPr lang="th-TH" sz="3600" kern="0" dirty="0" err="1">
                <a:latin typeface="Angsana New" pitchFamily="18" charset="-34"/>
              </a:rPr>
              <a:t>งกิ้ง</a:t>
            </a:r>
            <a:r>
              <a:rPr lang="th-TH" sz="3600" kern="0" dirty="0">
                <a:latin typeface="Angsana New" pitchFamily="18" charset="-34"/>
              </a:rPr>
              <a:t> (</a:t>
            </a:r>
            <a:r>
              <a:rPr lang="en-US" sz="3600" kern="0" dirty="0">
                <a:latin typeface="Angsana New" pitchFamily="18" charset="-34"/>
              </a:rPr>
              <a:t>E-Banking) </a:t>
            </a:r>
            <a:r>
              <a:rPr lang="th-TH" sz="3600" kern="0" dirty="0">
                <a:latin typeface="Angsana New" pitchFamily="18" charset="-34"/>
              </a:rPr>
              <a:t>เป็นบริการที่ลูกค้าธนาคารที่มีบัญชีฝากกับธนาคารนั้นๆ สามารถทำธุรกรรมกับธนาคารได้ผ่านเครือข่ายอินเทอร์เน็ต สำหรับร้านค้าที่ต้องการให้ลูกค้าชำระผ่านช่องทางนี้ได้ ต้องจดทะเบียนอยู่ในรูปแบบบริษัทเท่านั้น</a:t>
            </a: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C0118-12EC-4946-869C-BD3EB4ED2094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การชำระเงินของพาณิชย์อิเล็กทรอนิกส์</a:t>
            </a:r>
            <a:endParaRPr lang="th-TH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18750" t="16846" r="19727" b="21631"/>
          <a:stretch>
            <a:fillRect/>
          </a:stretch>
        </p:blipFill>
        <p:spPr bwMode="auto">
          <a:xfrm>
            <a:off x="285750" y="1214438"/>
            <a:ext cx="5357813" cy="428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 t="13184" r="22656" b="9180"/>
          <a:stretch>
            <a:fillRect/>
          </a:stretch>
        </p:blipFill>
        <p:spPr bwMode="auto">
          <a:xfrm>
            <a:off x="3857625" y="2500313"/>
            <a:ext cx="5000625" cy="401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42875" y="5762625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>
                <a:latin typeface="Angsana New" pitchFamily="18" charset="-34"/>
              </a:rPr>
              <a:t>บริการ </a:t>
            </a:r>
            <a:r>
              <a:rPr lang="en-US" sz="2800" b="1">
                <a:latin typeface="Angsana New" pitchFamily="18" charset="-34"/>
              </a:rPr>
              <a:t>e-Banking </a:t>
            </a:r>
            <a:r>
              <a:rPr lang="th-TH" sz="2800" b="1">
                <a:latin typeface="Angsana New" pitchFamily="18" charset="-34"/>
              </a:rPr>
              <a:t>ของธนาคารต่างๆ</a:t>
            </a:r>
          </a:p>
        </p:txBody>
      </p:sp>
      <p:sp>
        <p:nvSpPr>
          <p:cNvPr id="1946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F74E5E-F23A-4E0E-B9EA-A0F26CECB0C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 [1]">
  <a:themeElements>
    <a:clrScheme name="Sample presentation slides [1]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Sample presentation slides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[1]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1]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1]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ms200</Template>
  <TotalTime>1594</TotalTime>
  <Words>1954</Words>
  <Application>Microsoft Office PowerPoint</Application>
  <PresentationFormat>On-screen Show (4:3)</PresentationFormat>
  <Paragraphs>248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Angsana New</vt:lpstr>
      <vt:lpstr>Wingdings</vt:lpstr>
      <vt:lpstr>Wingdings 2</vt:lpstr>
      <vt:lpstr>Calibri</vt:lpstr>
      <vt:lpstr>Cordia New</vt:lpstr>
      <vt:lpstr>Gulim</vt:lpstr>
      <vt:lpstr>Sample presentation slides [1]</vt:lpstr>
      <vt:lpstr>Microsoft Clip Gallery</vt:lpstr>
      <vt:lpstr>VISIO 4 Drawing</vt:lpstr>
      <vt:lpstr>Bitmap Image</vt:lpstr>
      <vt:lpstr>Electronic Payment System   การชำระเงินผ่านระบบอิเล็กทรอนิกส์ </vt:lpstr>
      <vt:lpstr>องค์ประกอบหลักของระบบการชำระเงิน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 สามารถส่งธนาณัติเวสเทิร์นยูเนี่ยนได้ไม่เกิน 1,900 เหรียญสหรัฐ หรือประมาณไม่เกิน 75,000 บาท ต่อการฝากส่งธนาณัติ 1 ฉบับ/วัน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2. บริการโอนเงินผ่านทางธนาคาร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ขบวนการชำระเงินด้วยบัตรเครดิตบนอินเทอร์เน็ต</vt:lpstr>
      <vt:lpstr>การชำระเงินด้วย Credit Card แบบออนไลน์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3 Digits</vt:lpstr>
      <vt:lpstr>3 Digits</vt:lpstr>
      <vt:lpstr>Verified by VISA</vt:lpstr>
      <vt:lpstr>Verified by VISA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ระบบการจ่ายเงินของ Paypal </vt:lpstr>
      <vt:lpstr>ระบบการจ่ายเงินของ Paypal </vt:lpstr>
      <vt:lpstr>Slide 31</vt:lpstr>
      <vt:lpstr>การชำระเงินของพาณิชย์อิเล็กทรอนิกส์</vt:lpstr>
      <vt:lpstr>ระบบการจ่ายเงินของ PaySbuy</vt:lpstr>
      <vt:lpstr>PaySbuy.com</vt:lpstr>
      <vt:lpstr>Slide 35</vt:lpstr>
      <vt:lpstr>Third Party Payment Gateway</vt:lpstr>
      <vt:lpstr>หน้ารายการขายสินค้า</vt:lpstr>
      <vt:lpstr>การชำระเงินของพาณิชย์อิเล็กทรอนิกส์</vt:lpstr>
      <vt:lpstr>Slide 39</vt:lpstr>
      <vt:lpstr>การชำระเงินของพาณิชย์อิเล็กทรอนิกส์</vt:lpstr>
      <vt:lpstr>การชำระเงินของพาณิชย์อิเล็กทรอนิกส์</vt:lpstr>
      <vt:lpstr>Slide 42</vt:lpstr>
      <vt:lpstr>Slide 43</vt:lpstr>
      <vt:lpstr>9.ระบบการชำระเงินอื่นๆ </vt:lpstr>
      <vt:lpstr>การส่งสินค้า</vt:lpstr>
      <vt:lpstr>รูปแบบการส่งสินค้าในประเทศ</vt:lpstr>
      <vt:lpstr>รูปแบบการส่งสินค้าต่างประเทศ</vt:lpstr>
      <vt:lpstr>แบบฝึกหัด</vt:lpstr>
      <vt:lpstr>Slide 49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WincoolV5</dc:creator>
  <cp:lastModifiedBy>suwitchan kaewsuwan</cp:lastModifiedBy>
  <cp:revision>102</cp:revision>
  <dcterms:created xsi:type="dcterms:W3CDTF">2009-05-21T22:21:07Z</dcterms:created>
  <dcterms:modified xsi:type="dcterms:W3CDTF">2015-04-17T16:00:24Z</dcterms:modified>
</cp:coreProperties>
</file>